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9"/>
  </p:notesMasterIdLst>
  <p:sldIdLst>
    <p:sldId id="258" r:id="rId3"/>
    <p:sldId id="295" r:id="rId4"/>
    <p:sldId id="288" r:id="rId5"/>
    <p:sldId id="292" r:id="rId6"/>
    <p:sldId id="299" r:id="rId7"/>
    <p:sldId id="291" r:id="rId8"/>
    <p:sldId id="290" r:id="rId9"/>
    <p:sldId id="294" r:id="rId10"/>
    <p:sldId id="293" r:id="rId11"/>
    <p:sldId id="289" r:id="rId12"/>
    <p:sldId id="271" r:id="rId13"/>
    <p:sldId id="272" r:id="rId14"/>
    <p:sldId id="273" r:id="rId15"/>
    <p:sldId id="274" r:id="rId16"/>
    <p:sldId id="275" r:id="rId17"/>
    <p:sldId id="277" r:id="rId18"/>
    <p:sldId id="262" r:id="rId19"/>
    <p:sldId id="279" r:id="rId20"/>
    <p:sldId id="285" r:id="rId21"/>
    <p:sldId id="284" r:id="rId22"/>
    <p:sldId id="265" r:id="rId23"/>
    <p:sldId id="259" r:id="rId24"/>
    <p:sldId id="260" r:id="rId25"/>
    <p:sldId id="261" r:id="rId26"/>
    <p:sldId id="281" r:id="rId27"/>
    <p:sldId id="297" r:id="rId28"/>
    <p:sldId id="298" r:id="rId29"/>
    <p:sldId id="266" r:id="rId30"/>
    <p:sldId id="263" r:id="rId31"/>
    <p:sldId id="283" r:id="rId32"/>
    <p:sldId id="286" r:id="rId33"/>
    <p:sldId id="282" r:id="rId34"/>
    <p:sldId id="267" r:id="rId35"/>
    <p:sldId id="268" r:id="rId36"/>
    <p:sldId id="280" r:id="rId37"/>
    <p:sldId id="27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1ED8C-D052-4F4E-8B21-CC0871A111EA}" type="datetimeFigureOut">
              <a:rPr lang="en-US" smtClean="0"/>
              <a:pPr/>
              <a:t>4/28/16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22BDC-069E-43A2-B86E-5D0F697181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1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454EB24E-AF78-4303-9A82-189087A2CBE9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47797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72925-B632-4C4C-8CE8-6AC295795C58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0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DF198-A23C-4EB1-8D12-393CD273FFC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14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97409-F727-423F-AC8A-6A3E57A99733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6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279DF-943F-45F3-922E-A55FC15BC1A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21823-3D0F-4C52-8A61-4134A2DB97B5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33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00F1E-3718-4B75-AFBF-FEB3EA772B5C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9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80059-EE68-42C0-B540-3E84070A9F1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7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3C18CC-EC5F-4390-9C27-688AB3D0425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71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454EB24E-AF78-4303-9A82-189087A2CBE9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1711507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F47B4FDF-D4D0-4AD1-AC56-705C743AA37D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32" y="1651232"/>
            <a:ext cx="2855513" cy="206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42" y="1676632"/>
            <a:ext cx="2857868" cy="1886193"/>
          </a:xfrm>
          <a:prstGeom prst="rect">
            <a:avLst/>
          </a:prstGeom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316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F47B4FDF-D4D0-4AD1-AC56-705C743AA37D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32" y="1651232"/>
            <a:ext cx="2855513" cy="206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42" y="1676632"/>
            <a:ext cx="2857868" cy="1886193"/>
          </a:xfrm>
          <a:prstGeom prst="rect">
            <a:avLst/>
          </a:prstGeom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5456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020CC10C-CFCD-40E0-8954-E7FC4B882B4C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101394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EB80C3E8-94F8-499F-B6B3-6E6B0B9052E0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2975055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F972184-598B-4983-A4FC-509EE9AC1E87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548376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950" baseline="30000" dirty="0">
                <a:solidFill>
                  <a:prstClr val="black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solidFill>
                  <a:prstClr val="black"/>
                </a:solidFill>
              </a:rPr>
            </a:br>
            <a:r>
              <a:rPr lang="en-US" sz="950" baseline="30000" dirty="0">
                <a:solidFill>
                  <a:prstClr val="black"/>
                </a:solidFill>
              </a:rPr>
              <a:t>SAND No. 2011–XXXXP.</a:t>
            </a:r>
          </a:p>
          <a:p>
            <a:pPr defTabSz="457200">
              <a:defRPr/>
            </a:pPr>
            <a:endParaRPr lang="en-US" sz="950" baseline="300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949BC7F-6F30-4649-85BF-0A126B81555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60E9D715-6132-4505-B39E-5F171FE4985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75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C7467-B7F2-4DC6-B094-4CE23CD5A8CB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73D3A-DAE0-40C0-A185-7C6CD94CFC05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3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72925-B632-4C4C-8CE8-6AC295795C58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3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DF198-A23C-4EB1-8D12-393CD273FFC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97409-F727-423F-AC8A-6A3E57A99733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020CC10C-CFCD-40E0-8954-E7FC4B882B4C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2314390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279DF-943F-45F3-922E-A55FC15BC1A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8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21823-3D0F-4C52-8A61-4134A2DB97B5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41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00F1E-3718-4B75-AFBF-FEB3EA772B5C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3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80059-EE68-42C0-B540-3E84070A9F1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09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3C18CC-EC5F-4390-9C27-688AB3D04256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9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EB80C3E8-94F8-499F-B6B3-6E6B0B9052E0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134075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F972184-598B-4983-A4FC-509EE9AC1E87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182850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950" baseline="30000" dirty="0">
                <a:solidFill>
                  <a:prstClr val="black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solidFill>
                  <a:prstClr val="black"/>
                </a:solidFill>
              </a:rPr>
            </a:br>
            <a:r>
              <a:rPr lang="en-US" sz="950" baseline="30000" dirty="0">
                <a:solidFill>
                  <a:prstClr val="black"/>
                </a:solidFill>
              </a:rPr>
              <a:t>SAND No. 2011–XXXXP.</a:t>
            </a:r>
          </a:p>
          <a:p>
            <a:pPr defTabSz="457200">
              <a:defRPr/>
            </a:pPr>
            <a:endParaRPr lang="en-US" sz="950" baseline="300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949BC7F-6F30-4649-85BF-0A126B81555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8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60E9D715-6132-4505-B39E-5F171FE4985A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7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C7467-B7F2-4DC6-B094-4CE23CD5A8CB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3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73D3A-DAE0-40C0-A185-7C6CD94CFC05}" type="datetime1">
              <a:rPr lang="en-US" smtClean="0">
                <a:solidFill>
                  <a:prstClr val="black"/>
                </a:solidFill>
              </a:rPr>
              <a:pPr/>
              <a:t>4/28/16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defTabSz="457200"/>
            <a:fld id="{40A579E7-0D90-448D-A1CF-42ACF180CAB3}" type="datetime1">
              <a:rPr lang="en-US" smtClean="0">
                <a:solidFill>
                  <a:prstClr val="black"/>
                </a:solidFill>
              </a:rPr>
              <a:pPr defTabSz="457200"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defTabSz="457200"/>
            <a:fld id="{A5E55A7B-7854-E145-92D9-B491DF4BAE2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defTabSz="457200"/>
            <a:fld id="{40A579E7-0D90-448D-A1CF-42ACF180CAB3}" type="datetime1">
              <a:rPr lang="en-US" smtClean="0">
                <a:solidFill>
                  <a:prstClr val="black"/>
                </a:solidFill>
              </a:rPr>
              <a:pPr defTabSz="457200"/>
              <a:t>4/28/16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defTabSz="457200"/>
            <a:fld id="{A5E55A7B-7854-E145-92D9-B491DF4BAE2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517586" y="3581400"/>
            <a:ext cx="8175460" cy="1219200"/>
          </a:xfrm>
        </p:spPr>
        <p:txBody>
          <a:bodyPr/>
          <a:lstStyle/>
          <a:p>
            <a:pPr algn="ctr"/>
            <a:r>
              <a:rPr lang="en-US" sz="3200" dirty="0" err="1" smtClean="0"/>
              <a:t>MagLIF</a:t>
            </a:r>
            <a:r>
              <a:rPr lang="en-US" sz="3200" dirty="0" smtClean="0"/>
              <a:t> - </a:t>
            </a:r>
            <a:r>
              <a:rPr lang="en-US" sz="2800" dirty="0" smtClean="0"/>
              <a:t>Magnetic Fusion, Inertial Fusion and the Middle Ground</a:t>
            </a:r>
            <a:endParaRPr lang="en-US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876800"/>
            <a:ext cx="8305800" cy="11239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1600" dirty="0" smtClean="0"/>
              <a:t>Gabriel Shipley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/>
              <a:t>Spring 2016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/>
              <a:t>PHYC 430 – Intro To Solid </a:t>
            </a:r>
            <a:r>
              <a:rPr lang="en-US" sz="1600" smtClean="0"/>
              <a:t>State Physics</a:t>
            </a:r>
            <a:endParaRPr lang="en-US" sz="1600" dirty="0" smtClean="0"/>
          </a:p>
          <a:p>
            <a:pPr algn="ctr">
              <a:spcBef>
                <a:spcPts val="0"/>
              </a:spcBef>
            </a:pPr>
            <a:r>
              <a:rPr lang="en-US" sz="1600" dirty="0" smtClean="0"/>
              <a:t>Instructor: James Thomas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816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468" y="304800"/>
            <a:ext cx="8229600" cy="839275"/>
          </a:xfrm>
        </p:spPr>
        <p:txBody>
          <a:bodyPr anchor="t"/>
          <a:lstStyle/>
          <a:p>
            <a:r>
              <a:rPr lang="en-US" sz="2800" b="1" dirty="0" smtClean="0"/>
              <a:t>Inertial Confinement Fusion – Concept Basics</a:t>
            </a:r>
            <a:endParaRPr lang="en-US" sz="2800" b="1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72" y="1371600"/>
            <a:ext cx="589839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4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In indirect-drive inertial confinement fusion, fuel        is heated and compressed in order to produce fusion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735514"/>
          </a:xfrm>
        </p:spPr>
        <p:txBody>
          <a:bodyPr/>
          <a:lstStyle/>
          <a:p>
            <a:r>
              <a:rPr lang="en-US" b="1" dirty="0" smtClean="0"/>
              <a:t>Fuel capsule is suspended inside a hohlraum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12" idx="1"/>
            <a:endCxn id="5" idx="3"/>
          </p:cNvCxnSpPr>
          <p:nvPr/>
        </p:nvCxnSpPr>
        <p:spPr>
          <a:xfrm flipH="1" flipV="1">
            <a:off x="2595560" y="3858420"/>
            <a:ext cx="976316" cy="732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71876" y="4406385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Ablator with DT ice layer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71876" y="3415785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 gas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2243136" y="3600451"/>
            <a:ext cx="1328740" cy="184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19476" y="246328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Z hohlraum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1438274" y="2647951"/>
            <a:ext cx="1981202" cy="304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5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In indirect-drive inertial confinement fusion, fuel        is heated and compressed in order to produce fusion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735514"/>
          </a:xfrm>
        </p:spPr>
        <p:txBody>
          <a:bodyPr/>
          <a:lstStyle/>
          <a:p>
            <a:r>
              <a:rPr lang="en-US" b="1" dirty="0" smtClean="0"/>
              <a:t>Fuel capsule is suspended inside a hohlraum</a:t>
            </a:r>
          </a:p>
          <a:p>
            <a:r>
              <a:rPr lang="en-US" b="1" dirty="0" smtClean="0"/>
              <a:t>Laser beams enter the hohlraum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gonal Stripe 9"/>
          <p:cNvSpPr/>
          <p:nvPr/>
        </p:nvSpPr>
        <p:spPr>
          <a:xfrm>
            <a:off x="1438274" y="1134550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5400000">
            <a:off x="800903" y="1515282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10800000">
            <a:off x="1238244" y="3762375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16200000">
            <a:off x="1057542" y="4143107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1438273" y="1134550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iagonal Stripe 16"/>
          <p:cNvSpPr/>
          <p:nvPr/>
        </p:nvSpPr>
        <p:spPr>
          <a:xfrm rot="5400000">
            <a:off x="857785" y="733967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10800000">
            <a:off x="457200" y="4600575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6200000">
            <a:off x="1838858" y="4199990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5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0800000">
            <a:off x="2627009" y="220980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447800" y="222885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In indirect-drive inertial confinement fusion, fuel        is heated and compressed in order to produce fusion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735514"/>
          </a:xfrm>
        </p:spPr>
        <p:txBody>
          <a:bodyPr/>
          <a:lstStyle/>
          <a:p>
            <a:r>
              <a:rPr lang="en-US" b="1" dirty="0" smtClean="0"/>
              <a:t>Fuel capsule is suspended inside a hohlraum</a:t>
            </a:r>
          </a:p>
          <a:p>
            <a:r>
              <a:rPr lang="en-US" b="1" dirty="0" smtClean="0"/>
              <a:t>Laser beams enter the hohlraum</a:t>
            </a:r>
          </a:p>
          <a:p>
            <a:r>
              <a:rPr lang="en-US" b="1" dirty="0" smtClean="0"/>
              <a:t>Walls are heated to 100’s of eV, plasma forms and radiates soft x-rays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gonal Stripe 9"/>
          <p:cNvSpPr/>
          <p:nvPr/>
        </p:nvSpPr>
        <p:spPr>
          <a:xfrm>
            <a:off x="1438274" y="1134550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5400000">
            <a:off x="800903" y="1515282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10800000">
            <a:off x="1238244" y="3762375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16200000">
            <a:off x="1057542" y="4143107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1438273" y="1134550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iagonal Stripe 16"/>
          <p:cNvSpPr/>
          <p:nvPr/>
        </p:nvSpPr>
        <p:spPr>
          <a:xfrm rot="5400000">
            <a:off x="857785" y="733967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10800000">
            <a:off x="457200" y="4600575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6200000">
            <a:off x="1838858" y="4199990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2100000">
            <a:off x="1790503" y="431006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 rot="7800000">
            <a:off x="1825851" y="361120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rot="5400000">
            <a:off x="1952318" y="241927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9000000">
            <a:off x="1758525" y="23549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4500000">
            <a:off x="1871175" y="2886956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3000000">
            <a:off x="1818708" y="2446698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 rot="9600000">
            <a:off x="1707503" y="355647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 rot="4800000">
            <a:off x="1951880" y="4187554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-600000">
            <a:off x="2672054" y="431050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rot="-2400000">
            <a:off x="2672054" y="420480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9800000">
            <a:off x="2690731" y="246221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-3600000">
            <a:off x="2521719" y="281357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rot="-9000000">
            <a:off x="2702722" y="25454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 rot="16200000">
            <a:off x="2441472" y="2040669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 rot="12600000">
            <a:off x="2728692" y="424485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1500000">
            <a:off x="1606350" y="362389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-7200000">
            <a:off x="2602687" y="36578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 rot="-4800000">
            <a:off x="2508493" y="381308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1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0800000">
            <a:off x="2627009" y="220980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447800" y="222885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In indirect-drive inertial confinement fusion, fuel        is heated and compressed in order to produce fusion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735514"/>
          </a:xfrm>
        </p:spPr>
        <p:txBody>
          <a:bodyPr/>
          <a:lstStyle/>
          <a:p>
            <a:r>
              <a:rPr lang="en-US" b="1" dirty="0" smtClean="0"/>
              <a:t>Fuel capsule is suspended inside a hohlraum</a:t>
            </a:r>
          </a:p>
          <a:p>
            <a:r>
              <a:rPr lang="en-US" b="1" dirty="0" smtClean="0"/>
              <a:t>Laser beams enter the hohlraum</a:t>
            </a:r>
          </a:p>
          <a:p>
            <a:r>
              <a:rPr lang="en-US" b="1" dirty="0" smtClean="0"/>
              <a:t>Walls are heated to 100’s of eV, plasma forms and radiates soft x-rays</a:t>
            </a:r>
          </a:p>
          <a:p>
            <a:r>
              <a:rPr lang="en-US" b="1" dirty="0" smtClean="0"/>
              <a:t>Capsule material ablates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111125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gonal Stripe 9"/>
          <p:cNvSpPr/>
          <p:nvPr/>
        </p:nvSpPr>
        <p:spPr>
          <a:xfrm>
            <a:off x="1438274" y="1134550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5400000">
            <a:off x="800903" y="1515282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10800000">
            <a:off x="1238244" y="3762375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16200000">
            <a:off x="1057542" y="4143107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1438273" y="1134550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iagonal Stripe 16"/>
          <p:cNvSpPr/>
          <p:nvPr/>
        </p:nvSpPr>
        <p:spPr>
          <a:xfrm rot="5400000">
            <a:off x="857785" y="733967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10800000">
            <a:off x="457200" y="4600575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6200000">
            <a:off x="1838858" y="4199990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2100000">
            <a:off x="1790503" y="431006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 rot="7800000">
            <a:off x="1825851" y="361120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rot="5400000">
            <a:off x="1952318" y="241927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9000000">
            <a:off x="1758525" y="23549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4500000">
            <a:off x="1871175" y="2886956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3000000">
            <a:off x="1818708" y="2446698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 rot="9600000">
            <a:off x="1707503" y="355647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 rot="4800000">
            <a:off x="1951880" y="4187554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-600000">
            <a:off x="2672054" y="431050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rot="-2400000">
            <a:off x="2672054" y="420480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9800000">
            <a:off x="2690731" y="246221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-3600000">
            <a:off x="2521719" y="281357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rot="-9000000">
            <a:off x="2702722" y="25454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 rot="16200000">
            <a:off x="2441472" y="2040669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 rot="12600000">
            <a:off x="2728692" y="424485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1500000">
            <a:off x="1606350" y="362389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-7200000">
            <a:off x="2602687" y="36578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 rot="-4800000">
            <a:off x="2508493" y="381308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0800000">
            <a:off x="2627009" y="220980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447800" y="222885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In indirect-drive inertial confinement fusion, fuel        is heated and compressed in order to produce fusion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735514"/>
          </a:xfrm>
        </p:spPr>
        <p:txBody>
          <a:bodyPr/>
          <a:lstStyle/>
          <a:p>
            <a:r>
              <a:rPr lang="en-US" b="1" dirty="0" smtClean="0"/>
              <a:t>Fuel capsule is suspended inside a hohlraum</a:t>
            </a:r>
          </a:p>
          <a:p>
            <a:r>
              <a:rPr lang="en-US" b="1" dirty="0" smtClean="0"/>
              <a:t>Laser beams enter the hohlraum</a:t>
            </a:r>
          </a:p>
          <a:p>
            <a:r>
              <a:rPr lang="en-US" b="1" dirty="0" smtClean="0"/>
              <a:t>Walls are heated to 100’s of eV, plasma forms and radiates soft x-rays</a:t>
            </a:r>
          </a:p>
          <a:p>
            <a:r>
              <a:rPr lang="en-US" b="1" dirty="0" smtClean="0"/>
              <a:t>Capsule material ablates</a:t>
            </a:r>
          </a:p>
          <a:p>
            <a:r>
              <a:rPr lang="en-US" b="1" dirty="0" smtClean="0"/>
              <a:t>Fuel implodes, stagnates, and fuses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111125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gonal Stripe 9"/>
          <p:cNvSpPr/>
          <p:nvPr/>
        </p:nvSpPr>
        <p:spPr>
          <a:xfrm>
            <a:off x="1438274" y="1134550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5400000">
            <a:off x="800903" y="1515282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10800000">
            <a:off x="1238244" y="3762375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16200000">
            <a:off x="1057542" y="4143107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1438273" y="1134550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iagonal Stripe 16"/>
          <p:cNvSpPr/>
          <p:nvPr/>
        </p:nvSpPr>
        <p:spPr>
          <a:xfrm rot="5400000">
            <a:off x="857785" y="733967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10800000">
            <a:off x="457200" y="4600575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6200000">
            <a:off x="1838858" y="4199990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2100000">
            <a:off x="1790503" y="431006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 rot="7800000">
            <a:off x="1825851" y="361120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rot="5400000">
            <a:off x="1952318" y="241927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9000000">
            <a:off x="1758525" y="23549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4500000">
            <a:off x="1871175" y="2886956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3000000">
            <a:off x="1818708" y="2446698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 rot="9600000">
            <a:off x="1707503" y="355647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 rot="4800000">
            <a:off x="1951880" y="4187554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-600000">
            <a:off x="2672054" y="431050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rot="-2400000">
            <a:off x="2672054" y="420480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9800000">
            <a:off x="2690731" y="246221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-3600000">
            <a:off x="2521719" y="281357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rot="-9000000">
            <a:off x="2702722" y="25454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 rot="16200000">
            <a:off x="2441472" y="2040669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 rot="12600000">
            <a:off x="2728692" y="424485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1500000">
            <a:off x="1606350" y="362389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-7200000">
            <a:off x="2602687" y="36578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 rot="-4800000">
            <a:off x="2508493" y="381308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172888" y="3688353"/>
            <a:ext cx="140494" cy="148043"/>
          </a:xfrm>
          <a:prstGeom prst="ellipse">
            <a:avLst/>
          </a:prstGeom>
          <a:solidFill>
            <a:srgbClr val="D308E8"/>
          </a:solidFill>
          <a:ln w="3492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6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239648"/>
            <a:ext cx="6523038" cy="4575175"/>
            <a:chOff x="262" y="1118"/>
            <a:chExt cx="4109" cy="2882"/>
          </a:xfrm>
        </p:grpSpPr>
        <p:pic>
          <p:nvPicPr>
            <p:cNvPr id="495620" name="Picture 4" descr="facilitylay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" y="1118"/>
              <a:ext cx="4094" cy="2642"/>
            </a:xfrm>
            <a:prstGeom prst="rect">
              <a:avLst/>
            </a:prstGeom>
            <a:noFill/>
          </p:spPr>
        </p:pic>
        <p:sp>
          <p:nvSpPr>
            <p:cNvPr id="495623" name="Text Box 7"/>
            <p:cNvSpPr txBox="1">
              <a:spLocks noChangeArrowheads="1"/>
            </p:cNvSpPr>
            <p:nvPr/>
          </p:nvSpPr>
          <p:spPr bwMode="auto">
            <a:xfrm>
              <a:off x="262" y="3244"/>
              <a:ext cx="2036" cy="756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 b="1" dirty="0">
                  <a:latin typeface="+mn-lt"/>
                </a:rPr>
                <a:t>NIF: </a:t>
              </a:r>
              <a:r>
                <a:rPr lang="en-US" sz="1800" b="1" dirty="0" smtClean="0">
                  <a:latin typeface="+mn-lt"/>
                </a:rPr>
                <a:t>~24 million ft</a:t>
              </a:r>
              <a:r>
                <a:rPr lang="en-US" sz="1800" b="1" baseline="30000" dirty="0" smtClean="0">
                  <a:latin typeface="+mn-lt"/>
                </a:rPr>
                <a:t>3</a:t>
              </a:r>
              <a:endParaRPr lang="en-US" sz="1800" b="1" baseline="30000" dirty="0">
                <a:latin typeface="+mn-lt"/>
              </a:endParaRPr>
            </a:p>
            <a:p>
              <a:pPr algn="ctr" eaLnBrk="1" hangingPunct="1"/>
              <a:r>
                <a:rPr lang="en-US" sz="1800" b="1" dirty="0" smtClean="0">
                  <a:latin typeface="+mn-lt"/>
                </a:rPr>
                <a:t>Prime Energy ~ 400 MJ</a:t>
              </a:r>
            </a:p>
            <a:p>
              <a:pPr algn="ctr" eaLnBrk="1" hangingPunct="1"/>
              <a:r>
                <a:rPr lang="en-US" sz="1800" b="1" dirty="0" smtClean="0">
                  <a:latin typeface="+mn-lt"/>
                </a:rPr>
                <a:t>Energy ~ 1.9 </a:t>
              </a:r>
              <a:r>
                <a:rPr lang="en-US" sz="1800" b="1" dirty="0">
                  <a:latin typeface="+mn-lt"/>
                </a:rPr>
                <a:t>MJ laser (blue</a:t>
              </a:r>
              <a:r>
                <a:rPr lang="en-US" sz="1800" b="1" dirty="0" smtClean="0">
                  <a:latin typeface="+mn-lt"/>
                </a:rPr>
                <a:t>)</a:t>
              </a:r>
            </a:p>
            <a:p>
              <a:pPr algn="ctr" eaLnBrk="1" hangingPunct="1"/>
              <a:r>
                <a:rPr lang="en-US" sz="1800" b="1" dirty="0" smtClean="0">
                  <a:latin typeface="+mn-lt"/>
                </a:rPr>
                <a:t>X-ray Energy ~1.6 MJ</a:t>
              </a:r>
            </a:p>
          </p:txBody>
        </p:sp>
      </p:grpSp>
      <p:sp>
        <p:nvSpPr>
          <p:cNvPr id="495625" name="Rectangle 9"/>
          <p:cNvSpPr>
            <a:spLocks noGrp="1" noChangeArrowheads="1"/>
          </p:cNvSpPr>
          <p:nvPr>
            <p:ph type="title"/>
          </p:nvPr>
        </p:nvSpPr>
        <p:spPr>
          <a:xfrm>
            <a:off x="454652" y="152400"/>
            <a:ext cx="8197223" cy="79692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88900" tIns="44450" rIns="88900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cs typeface="ＭＳ Ｐゴシック" charset="-128"/>
              </a:rPr>
              <a:t>Pulsed-power systems are energy efficient.</a:t>
            </a:r>
            <a:endParaRPr lang="en-US" sz="2800" b="1" dirty="0">
              <a:cs typeface="ＭＳ Ｐゴシック" charset="-128"/>
            </a:endParaRPr>
          </a:p>
        </p:txBody>
      </p:sp>
      <p:pic>
        <p:nvPicPr>
          <p:cNvPr id="49563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8937" y="1613749"/>
            <a:ext cx="646113" cy="333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95635" name="Text Box 19"/>
          <p:cNvSpPr txBox="1">
            <a:spLocks noChangeArrowheads="1"/>
          </p:cNvSpPr>
          <p:nvPr/>
        </p:nvSpPr>
        <p:spPr bwMode="auto">
          <a:xfrm>
            <a:off x="6029325" y="1234517"/>
            <a:ext cx="2967038" cy="1200329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 dirty="0">
                <a:latin typeface="+mn-lt"/>
              </a:rPr>
              <a:t>Z: </a:t>
            </a:r>
            <a:r>
              <a:rPr lang="en-US" sz="1800" b="1" dirty="0" smtClean="0">
                <a:latin typeface="+mn-lt"/>
              </a:rPr>
              <a:t>~0.2 million ft</a:t>
            </a:r>
            <a:r>
              <a:rPr lang="en-US" sz="1800" b="1" baseline="30000" dirty="0" smtClean="0">
                <a:latin typeface="+mn-lt"/>
              </a:rPr>
              <a:t>3</a:t>
            </a:r>
            <a:endParaRPr lang="en-US" sz="1800" b="1" dirty="0">
              <a:latin typeface="+mn-lt"/>
            </a:endParaRPr>
          </a:p>
          <a:p>
            <a:pPr algn="ctr" eaLnBrk="1" hangingPunct="1"/>
            <a:r>
              <a:rPr lang="en-US" sz="1800" b="1" dirty="0" smtClean="0">
                <a:latin typeface="+mn-lt"/>
              </a:rPr>
              <a:t>Prime Energy ~ 22 MJ</a:t>
            </a:r>
          </a:p>
          <a:p>
            <a:pPr algn="ctr" eaLnBrk="1" hangingPunct="1"/>
            <a:r>
              <a:rPr lang="en-US" sz="1800" b="1" dirty="0" smtClean="0">
                <a:latin typeface="+mn-lt"/>
              </a:rPr>
              <a:t>Energy to load ~3  MJ</a:t>
            </a:r>
          </a:p>
          <a:p>
            <a:pPr algn="ctr" eaLnBrk="1" hangingPunct="1"/>
            <a:r>
              <a:rPr lang="en-US" sz="1800" b="1" dirty="0" smtClean="0">
                <a:latin typeface="+mn-lt"/>
              </a:rPr>
              <a:t>X-ray energy ~3 MJ</a:t>
            </a:r>
          </a:p>
        </p:txBody>
      </p:sp>
    </p:spTree>
    <p:extLst>
      <p:ext uri="{BB962C8B-B14F-4D97-AF65-F5344CB8AC3E}">
        <p14:creationId xmlns:p14="http://schemas.microsoft.com/office/powerpoint/2010/main" val="180462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pictu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 b="1627"/>
          <a:stretch/>
        </p:blipFill>
        <p:spPr>
          <a:xfrm>
            <a:off x="419100" y="1200150"/>
            <a:ext cx="8312727" cy="402336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>
                <a:cs typeface="ＭＳ Ｐゴシック" charset="-128"/>
              </a:rPr>
              <a:t>We </a:t>
            </a:r>
            <a:r>
              <a:rPr lang="en-US" sz="2800" b="1" dirty="0" smtClean="0">
                <a:cs typeface="ＭＳ Ｐゴシック" charset="-128"/>
              </a:rPr>
              <a:t>conduct these </a:t>
            </a:r>
            <a:r>
              <a:rPr lang="en-US" sz="2800" b="1" dirty="0">
                <a:cs typeface="ＭＳ Ｐゴシック" charset="-128"/>
              </a:rPr>
              <a:t>experiments on the Z </a:t>
            </a:r>
            <a:r>
              <a:rPr lang="en-US" sz="2800" b="1" dirty="0" smtClean="0">
                <a:cs typeface="ＭＳ Ｐゴシック" charset="-128"/>
              </a:rPr>
              <a:t>machine, </a:t>
            </a:r>
            <a:br>
              <a:rPr lang="en-US" sz="2800" b="1" dirty="0" smtClean="0">
                <a:cs typeface="ＭＳ Ｐゴシック" charset="-128"/>
              </a:rPr>
            </a:br>
            <a:r>
              <a:rPr lang="en-US" sz="2800" b="1" dirty="0" smtClean="0">
                <a:cs typeface="ＭＳ Ｐゴシック" charset="-128"/>
              </a:rPr>
              <a:t>the world’s largest pulsed power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15"/>
          <p:cNvSpPr txBox="1">
            <a:spLocks/>
          </p:cNvSpPr>
          <p:nvPr/>
        </p:nvSpPr>
        <p:spPr>
          <a:xfrm>
            <a:off x="295275" y="5237099"/>
            <a:ext cx="8620125" cy="13161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itchFamily="-111" charset="2"/>
              <a:buNone/>
            </a:pPr>
            <a:r>
              <a:rPr lang="en-US" kern="0" dirty="0" smtClean="0"/>
              <a:t>22 MJ stored energy, 3 MJ delivered to target</a:t>
            </a:r>
          </a:p>
          <a:p>
            <a:pPr marL="0" indent="0" algn="ctr" defTabSz="914400">
              <a:spcBef>
                <a:spcPts val="0"/>
              </a:spcBef>
              <a:buFont typeface="Wingdings" pitchFamily="-111" charset="2"/>
              <a:buNone/>
            </a:pPr>
            <a:r>
              <a:rPr lang="en-US" kern="0" dirty="0" smtClean="0"/>
              <a:t>Up to 26 MA peak current with a 100 ns risetime</a:t>
            </a:r>
          </a:p>
          <a:p>
            <a:pPr marL="0" indent="0" algn="ctr" defTabSz="914400">
              <a:spcBef>
                <a:spcPts val="0"/>
              </a:spcBef>
              <a:buFont typeface="Wingdings" pitchFamily="-111" charset="2"/>
              <a:buNone/>
            </a:pPr>
            <a:r>
              <a:rPr lang="en-US" kern="0" dirty="0" smtClean="0"/>
              <a:t> Up to 50 MG B-field, up to 100 Mbar pressure</a:t>
            </a:r>
          </a:p>
          <a:p>
            <a:pPr algn="ctr" defTabSz="914400">
              <a:spcBef>
                <a:spcPts val="0"/>
              </a:spcBef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770491"/>
      </p:ext>
    </p:extLst>
  </p:cSld>
  <p:clrMapOvr>
    <a:masterClrMapping/>
  </p:clrMapOvr>
  <p:transition xmlns:p14="http://schemas.microsoft.com/office/powerpoint/2010/main" advTm="56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247650"/>
            <a:ext cx="7863934" cy="8290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Z works by compressing electromagnetic energy in time and space</a:t>
            </a:r>
          </a:p>
        </p:txBody>
      </p:sp>
      <p:pic>
        <p:nvPicPr>
          <p:cNvPr id="23555" name="Picture 12"/>
          <p:cNvPicPr>
            <a:picLocks noChangeAspect="1" noChangeArrowheads="1"/>
          </p:cNvPicPr>
          <p:nvPr/>
        </p:nvPicPr>
        <p:blipFill>
          <a:blip r:embed="rId2"/>
          <a:srcRect l="15652" t="26158" r="4164" b="26282"/>
          <a:stretch>
            <a:fillRect/>
          </a:stretch>
        </p:blipFill>
        <p:spPr bwMode="auto">
          <a:xfrm>
            <a:off x="2624433" y="1229099"/>
            <a:ext cx="6477000" cy="280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6" name="Straight Arrow Connector 44"/>
          <p:cNvCxnSpPr>
            <a:cxnSpLocks noChangeShapeType="1"/>
          </p:cNvCxnSpPr>
          <p:nvPr/>
        </p:nvCxnSpPr>
        <p:spPr bwMode="auto">
          <a:xfrm>
            <a:off x="2922498" y="3343276"/>
            <a:ext cx="5486400" cy="69786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3557" name="TextBox 45"/>
          <p:cNvSpPr txBox="1">
            <a:spLocks noChangeArrowheads="1"/>
          </p:cNvSpPr>
          <p:nvPr/>
        </p:nvSpPr>
        <p:spPr bwMode="auto">
          <a:xfrm>
            <a:off x="5542662" y="3793123"/>
            <a:ext cx="640542" cy="33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97" tIns="42798" rIns="85597" bIns="42798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33 m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127" descr="Powers_ZR_1896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225" y="3574410"/>
            <a:ext cx="4755150" cy="286759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2863102" y="4543425"/>
            <a:ext cx="127748" cy="75410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017760" y="4941099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20TW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3733800" y="3162300"/>
            <a:ext cx="895351" cy="876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910726" y="3793123"/>
            <a:ext cx="788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67 TW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4152900" y="2971800"/>
            <a:ext cx="1371600" cy="2036409"/>
          </a:xfrm>
          <a:prstGeom prst="line">
            <a:avLst/>
          </a:prstGeom>
          <a:noFill/>
          <a:ln w="38100" cap="flat" cmpd="sng" algn="ctr">
            <a:solidFill>
              <a:srgbClr val="007E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735602" y="4204038"/>
            <a:ext cx="788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E00"/>
                </a:solidFill>
                <a:latin typeface="Arial"/>
              </a:rPr>
              <a:t>77 TW</a:t>
            </a:r>
            <a:endParaRPr lang="en-US" dirty="0">
              <a:solidFill>
                <a:srgbClr val="007E00"/>
              </a:solidFill>
              <a:latin typeface="Arial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3143250" y="2971800"/>
            <a:ext cx="114301" cy="72040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797062"/>
      </p:ext>
    </p:extLst>
  </p:cSld>
  <p:clrMapOvr>
    <a:masterClrMapping/>
  </p:clrMapOvr>
  <p:transition xmlns:p14="http://schemas.microsoft.com/office/powerpoint/2010/main" advTm="559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4686" y="1454919"/>
            <a:ext cx="5864389" cy="427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950502" y="2435551"/>
            <a:ext cx="1885927" cy="9400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0502" y="2529556"/>
            <a:ext cx="1885927" cy="139296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84683" y="1555335"/>
            <a:ext cx="3871245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802528" y="4084892"/>
            <a:ext cx="2777384" cy="830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077004" y="3226038"/>
            <a:ext cx="3878924" cy="123218"/>
          </a:xfrm>
          <a:prstGeom prst="straightConnector1">
            <a:avLst/>
          </a:prstGeom>
          <a:ln w="38100" cmpd="sng">
            <a:solidFill>
              <a:srgbClr val="7030A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5442" y="1327583"/>
            <a:ext cx="2892757" cy="1270145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372267" indent="-37226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6577" indent="-31022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40888" indent="-2481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737243" indent="-24817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23360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72995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22631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72266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219021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b="1" dirty="0">
                <a:latin typeface="Calibri"/>
                <a:cs typeface="Calibri"/>
              </a:rPr>
              <a:t>Laser preheat</a:t>
            </a:r>
            <a:endParaRPr lang="en-US" sz="2000" b="1" dirty="0" smtClean="0">
              <a:latin typeface="Calibri"/>
              <a:cs typeface="Calibri"/>
            </a:endParaRPr>
          </a:p>
          <a:p>
            <a:pPr lvl="1"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442" y="2297401"/>
            <a:ext cx="2981223" cy="807306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372267" indent="-37226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6577" indent="-31022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40888" indent="-2481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737243" indent="-24817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23360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72995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22631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72266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219021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b="1" dirty="0">
                <a:latin typeface="Calibri"/>
                <a:cs typeface="Calibri"/>
              </a:rPr>
              <a:t>Applied magnetic field</a:t>
            </a:r>
            <a:endParaRPr lang="en-US" sz="2000" b="1" dirty="0" smtClean="0">
              <a:latin typeface="Calibri"/>
              <a:cs typeface="Calibri"/>
            </a:endParaRPr>
          </a:p>
          <a:p>
            <a:pPr lvl="1"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7745" y="3117273"/>
            <a:ext cx="2892757" cy="900545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372267" indent="-37226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6577" indent="-31022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40888" indent="-2481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737243" indent="-24817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23360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72995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22631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72266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219021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Calibri"/>
                <a:cs typeface="Calibri"/>
              </a:rPr>
              <a:t>Liner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5441" y="3922521"/>
            <a:ext cx="2892757" cy="1385455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372267" indent="-37226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6577" indent="-31022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40888" indent="-2481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737243" indent="-24817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23360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72995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226310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722665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219021" indent="-24817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b="1" dirty="0">
                <a:latin typeface="Calibri"/>
                <a:cs typeface="Calibri"/>
              </a:rPr>
              <a:t>Modified power flow</a:t>
            </a:r>
            <a:endParaRPr lang="en-US" sz="2000" b="1" dirty="0" smtClean="0">
              <a:latin typeface="Calibri"/>
              <a:cs typeface="Calibri"/>
            </a:endParaRPr>
          </a:p>
          <a:p>
            <a:pPr lvl="1">
              <a:buNone/>
            </a:pPr>
            <a:endParaRPr lang="en-US" sz="1800" b="1" dirty="0" smtClean="0">
              <a:latin typeface="Calibri"/>
              <a:cs typeface="Calibri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3375" y="180761"/>
            <a:ext cx="8020049" cy="991675"/>
          </a:xfrm>
        </p:spPr>
        <p:txBody>
          <a:bodyPr/>
          <a:lstStyle/>
          <a:p>
            <a:r>
              <a:rPr lang="en-US" sz="2800" b="1" dirty="0" smtClean="0"/>
              <a:t>Prior to the integrated experiments, a series of focused experiments were conducted to test all         of the critical components of MagLIF</a:t>
            </a:r>
            <a:endParaRPr lang="en-US" sz="2800" b="1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6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Fission vs. Fusion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5187"/>
            <a:ext cx="4038600" cy="219598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7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180761"/>
            <a:ext cx="8020049" cy="991675"/>
          </a:xfrm>
        </p:spPr>
        <p:txBody>
          <a:bodyPr/>
          <a:lstStyle/>
          <a:p>
            <a:r>
              <a:rPr lang="en-US" sz="3600" b="1" dirty="0" smtClean="0"/>
              <a:t>Experiments utilize D2 gas fill at approximately 0.7 mg/cc (60 PSI)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67930"/>
            <a:ext cx="8229600" cy="4373564"/>
          </a:xfrm>
        </p:spPr>
        <p:txBody>
          <a:bodyPr/>
          <a:lstStyle/>
          <a:p>
            <a:r>
              <a:rPr lang="en-US" dirty="0" smtClean="0"/>
              <a:t>Primary reactions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Secondary reactions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800" dirty="0" smtClean="0"/>
          </a:p>
          <a:p>
            <a:r>
              <a:rPr lang="en-US" dirty="0" smtClean="0"/>
              <a:t>Triton may still retain fraction of birth energy when reacting</a:t>
            </a:r>
          </a:p>
        </p:txBody>
      </p:sp>
      <p:sp>
        <p:nvSpPr>
          <p:cNvPr id="6" name="Oval 5"/>
          <p:cNvSpPr/>
          <p:nvPr/>
        </p:nvSpPr>
        <p:spPr>
          <a:xfrm>
            <a:off x="999067" y="2353744"/>
            <a:ext cx="457200" cy="457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938867" y="2353744"/>
            <a:ext cx="457200" cy="457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999067" y="3149611"/>
            <a:ext cx="457200" cy="457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938867" y="3149611"/>
            <a:ext cx="457200" cy="457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29467" y="2582344"/>
            <a:ext cx="8890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57800" y="3141146"/>
            <a:ext cx="457200" cy="4572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29467" y="3369744"/>
            <a:ext cx="8890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999067" y="4885294"/>
            <a:ext cx="457200" cy="457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1938867" y="4885294"/>
            <a:ext cx="457200" cy="4572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929467" y="5105427"/>
            <a:ext cx="8890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318000" y="4885294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8" name="Oval 37"/>
          <p:cNvSpPr/>
          <p:nvPr/>
        </p:nvSpPr>
        <p:spPr>
          <a:xfrm>
            <a:off x="5257800" y="4885294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242670" y="492922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lus 13"/>
          <p:cNvSpPr/>
          <p:nvPr/>
        </p:nvSpPr>
        <p:spPr>
          <a:xfrm>
            <a:off x="1532464" y="4954627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us 39"/>
          <p:cNvSpPr/>
          <p:nvPr/>
        </p:nvSpPr>
        <p:spPr>
          <a:xfrm>
            <a:off x="1532464" y="3213910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lus 40"/>
          <p:cNvSpPr/>
          <p:nvPr/>
        </p:nvSpPr>
        <p:spPr>
          <a:xfrm>
            <a:off x="1532464" y="2426510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us 41"/>
          <p:cNvSpPr/>
          <p:nvPr/>
        </p:nvSpPr>
        <p:spPr>
          <a:xfrm>
            <a:off x="4858996" y="4958060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lus 43"/>
          <p:cNvSpPr/>
          <p:nvPr/>
        </p:nvSpPr>
        <p:spPr>
          <a:xfrm>
            <a:off x="4858996" y="3213911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850465" y="492076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14.1 MeV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4318000" y="3141144"/>
            <a:ext cx="457200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850465" y="318508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1.01 MeV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5189196" y="3039546"/>
            <a:ext cx="1833904" cy="6604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5189196" y="4775227"/>
            <a:ext cx="1833904" cy="6604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18519" y="2353743"/>
            <a:ext cx="4572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2" name="Oval 51"/>
          <p:cNvSpPr/>
          <p:nvPr/>
        </p:nvSpPr>
        <p:spPr>
          <a:xfrm>
            <a:off x="5258319" y="2353743"/>
            <a:ext cx="457200" cy="457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43189" y="239767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4859515" y="2426509"/>
            <a:ext cx="313266" cy="31166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50984" y="238921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2.45 MeV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5172781" y="2252143"/>
            <a:ext cx="1833904" cy="6604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8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>
                <a:cs typeface="ＭＳ Ｐゴシック" charset="-128"/>
              </a:rPr>
              <a:t>We developed the capability to apply uniform,</a:t>
            </a:r>
            <a:br>
              <a:rPr lang="en-US" sz="2800" b="1" dirty="0" smtClean="0">
                <a:cs typeface="ＭＳ Ｐゴシック" charset="-128"/>
              </a:rPr>
            </a:br>
            <a:r>
              <a:rPr lang="en-US" sz="2800" b="1" dirty="0" smtClean="0">
                <a:cs typeface="ＭＳ Ｐゴシック" charset="-128"/>
              </a:rPr>
              <a:t>pulsed magnetic fields to cm-scale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15"/>
          <p:cNvSpPr txBox="1">
            <a:spLocks/>
          </p:cNvSpPr>
          <p:nvPr/>
        </p:nvSpPr>
        <p:spPr>
          <a:xfrm>
            <a:off x="3962400" y="3770208"/>
            <a:ext cx="5067300" cy="194862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Font typeface="Wingdings" pitchFamily="-111" charset="2"/>
              <a:buNone/>
            </a:pPr>
            <a:r>
              <a:rPr lang="en-US" b="1" kern="0" dirty="0" smtClean="0"/>
              <a:t>Applied B-field on Z</a:t>
            </a:r>
          </a:p>
          <a:p>
            <a:pPr marL="0" indent="0" defTabSz="914400">
              <a:buFont typeface="Wingdings" pitchFamily="-111" charset="2"/>
              <a:buNone/>
            </a:pPr>
            <a:r>
              <a:rPr lang="en-US" kern="0" dirty="0" smtClean="0"/>
              <a:t>Capacitor bank: 900 kJ, 8 mF, 15 kV</a:t>
            </a:r>
          </a:p>
          <a:p>
            <a:pPr marL="0" indent="0" defTabSz="914400">
              <a:buFont typeface="Wingdings" pitchFamily="-111" charset="2"/>
              <a:buNone/>
            </a:pPr>
            <a:r>
              <a:rPr lang="en-US" kern="0" dirty="0" smtClean="0"/>
              <a:t>Full diagnostic access coils: up to 10 T</a:t>
            </a:r>
          </a:p>
          <a:p>
            <a:pPr marL="0" indent="0" defTabSz="914400">
              <a:buFont typeface="Wingdings" pitchFamily="-111" charset="2"/>
              <a:buNone/>
            </a:pPr>
            <a:r>
              <a:rPr lang="en-US" kern="0" dirty="0" smtClean="0"/>
              <a:t>Limited diagnostic access coils: 15-20 T</a:t>
            </a:r>
          </a:p>
          <a:p>
            <a:pPr marL="0" indent="0" defTabSz="914400">
              <a:buFont typeface="Wingdings" pitchFamily="-111" charset="2"/>
              <a:buNone/>
            </a:pPr>
            <a:r>
              <a:rPr lang="en-US" kern="0" dirty="0" smtClean="0"/>
              <a:t>No diagnostic access coils: 25-30 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453217" y="1442502"/>
            <a:ext cx="2341533" cy="1798026"/>
            <a:chOff x="5624732" y="4069888"/>
            <a:chExt cx="2127789" cy="1731489"/>
          </a:xfrm>
        </p:grpSpPr>
        <p:sp>
          <p:nvSpPr>
            <p:cNvPr id="8" name="Rectangle 7"/>
            <p:cNvSpPr/>
            <p:nvPr/>
          </p:nvSpPr>
          <p:spPr bwMode="auto">
            <a:xfrm>
              <a:off x="5624732" y="4069888"/>
              <a:ext cx="2127789" cy="173148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3" descr="C:\Users\dcrovan\Desktop\IMG_71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17" t="6583" r="29835" b="22833"/>
            <a:stretch/>
          </p:blipFill>
          <p:spPr bwMode="auto">
            <a:xfrm rot="5554147">
              <a:off x="5831571" y="3944026"/>
              <a:ext cx="1635039" cy="196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Users\dcrovan\Desktop\IMG_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10" y="1304244"/>
            <a:ext cx="2920301" cy="194686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0" descr="\\snl\csu345\EMGun\MagLIF\Images\MagLIF_10TSurrogatePrototype_22Sep11\IMG_685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62308" y="1291883"/>
            <a:ext cx="2907093" cy="1938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r="4854"/>
          <a:stretch/>
        </p:blipFill>
        <p:spPr bwMode="auto">
          <a:xfrm>
            <a:off x="664911" y="3420663"/>
            <a:ext cx="3147299" cy="295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2458821" y="3632769"/>
            <a:ext cx="7373" cy="703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022005" y="3574429"/>
            <a:ext cx="428203" cy="369277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b="1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64912" y="4173263"/>
            <a:ext cx="1327355" cy="8234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64912" y="4173263"/>
            <a:ext cx="1327355" cy="1626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594" y="3799608"/>
            <a:ext cx="1069905" cy="369277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2479987" y="4305013"/>
            <a:ext cx="899212" cy="2611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929593" y="3936092"/>
            <a:ext cx="1066167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95969" y="4870617"/>
            <a:ext cx="1315379" cy="4957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-30668" y="4399271"/>
            <a:ext cx="1239356" cy="92333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r>
              <a:rPr lang="en-US" dirty="0" smtClean="0"/>
              <a:t>Extended power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74739"/>
      </p:ext>
    </p:extLst>
  </p:cSld>
  <p:clrMapOvr>
    <a:masterClrMapping/>
  </p:clrMapOvr>
  <p:transition xmlns:p14="http://schemas.microsoft.com/office/powerpoint/2010/main" advTm="56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MagLIF has three stages: Stage 1 is Magnetization</a:t>
            </a:r>
            <a:endParaRPr lang="en-US" sz="2800" b="1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3739081" y="1776696"/>
            <a:ext cx="4947719" cy="389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800" b="1" kern="0" dirty="0" smtClean="0">
                <a:solidFill>
                  <a:prstClr val="black"/>
                </a:solidFill>
              </a:rPr>
              <a:t>Start with a thick metal liner</a:t>
            </a:r>
            <a:r>
              <a:rPr lang="en-US" sz="2800" b="1" kern="0" dirty="0">
                <a:solidFill>
                  <a:prstClr val="black"/>
                </a:solidFill>
              </a:rPr>
              <a:t> </a:t>
            </a:r>
            <a:r>
              <a:rPr lang="en-US" sz="2800" b="1" kern="0" dirty="0" smtClean="0">
                <a:solidFill>
                  <a:prstClr val="black"/>
                </a:solidFill>
              </a:rPr>
              <a:t>containing gaseous fusion fuel</a:t>
            </a:r>
          </a:p>
          <a:p>
            <a:endParaRPr lang="en-US" sz="2800" b="1" kern="0" dirty="0" smtClean="0">
              <a:solidFill>
                <a:prstClr val="black"/>
              </a:solidFill>
            </a:endParaRPr>
          </a:p>
          <a:p>
            <a:r>
              <a:rPr lang="en-US" sz="2800" b="1" kern="0" dirty="0" smtClean="0">
                <a:solidFill>
                  <a:prstClr val="black"/>
                </a:solidFill>
              </a:rPr>
              <a:t>An axial magnetic field is applied slowly so the field can diffuse through conductors</a:t>
            </a:r>
          </a:p>
          <a:p>
            <a:endParaRPr lang="en-US" sz="2800" b="1" kern="0" dirty="0">
              <a:solidFill>
                <a:prstClr val="black"/>
              </a:solidFill>
            </a:endParaRPr>
          </a:p>
          <a:p>
            <a:endParaRPr lang="en-US" sz="2800" b="1" kern="0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6366" y="6546850"/>
            <a:ext cx="4345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S. A. Slutz et al., Phys. Plasmas, 17 056303 (2010).</a:t>
            </a:r>
          </a:p>
        </p:txBody>
      </p:sp>
      <p:pic>
        <p:nvPicPr>
          <p:cNvPr id="10" name="Picture 9" descr="C:\Users\cjennin\AppData\Roaming\F-Secure SSH\temp\fs.ssh.temp.25a941a0\smpl290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r="13726"/>
          <a:stretch/>
        </p:blipFill>
        <p:spPr bwMode="auto">
          <a:xfrm>
            <a:off x="645835" y="571500"/>
            <a:ext cx="248023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7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739081" y="1329021"/>
            <a:ext cx="4947719" cy="462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800" b="1" kern="0" dirty="0" smtClean="0"/>
              <a:t>A laser enters the target axially</a:t>
            </a:r>
          </a:p>
          <a:p>
            <a:pPr defTabSz="914400"/>
            <a:endParaRPr lang="en-US" sz="2800" b="1" kern="0" dirty="0"/>
          </a:p>
          <a:p>
            <a:pPr defTabSz="914400"/>
            <a:r>
              <a:rPr lang="en-US" sz="2800" b="1" kern="0" dirty="0" smtClean="0"/>
              <a:t>The laser heats the fuel through inverse bremsstrahlung absorption</a:t>
            </a:r>
          </a:p>
          <a:p>
            <a:pPr defTabSz="914400"/>
            <a:endParaRPr lang="en-US" sz="2800" b="1" kern="0" dirty="0" smtClean="0"/>
          </a:p>
          <a:p>
            <a:pPr defTabSz="914400"/>
            <a:r>
              <a:rPr lang="en-US" sz="2800" b="1" kern="0" dirty="0" smtClean="0"/>
              <a:t>The magnetic field insulates the warm gas from the cool liner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MagLIF has three stages: Stage 2 is Laser heating</a:t>
            </a:r>
            <a:endParaRPr lang="en-US" sz="2800" b="1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86366" y="6546850"/>
            <a:ext cx="4345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S. </a:t>
            </a:r>
            <a:r>
              <a:rPr lang="en-US" sz="1400" dirty="0"/>
              <a:t>A</a:t>
            </a:r>
            <a:r>
              <a:rPr lang="en-US" sz="1400" dirty="0" smtClean="0"/>
              <a:t>. Slutz et al., Phys. Plasmas, 17 056303 (2010).</a:t>
            </a:r>
            <a:endParaRPr lang="en-US" sz="1400" dirty="0"/>
          </a:p>
        </p:txBody>
      </p:sp>
      <p:pic>
        <p:nvPicPr>
          <p:cNvPr id="11" name="Picture 10" descr="C:\Users\cjennin\AppData\Roaming\F-Secure SSH\temp\fs.ssh.temp.25a54dc4\smpl305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2" r="13306"/>
          <a:stretch/>
        </p:blipFill>
        <p:spPr bwMode="auto">
          <a:xfrm>
            <a:off x="630902" y="571501"/>
            <a:ext cx="2510096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3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cjennin\AppData\Roaming\F-Secure SSH\temp\fs.ssh.temp.259db026\smpl309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3181"/>
          <a:stretch/>
        </p:blipFill>
        <p:spPr bwMode="auto">
          <a:xfrm>
            <a:off x="644164" y="571500"/>
            <a:ext cx="250262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MagLIF has three stages: Stage 3 is Compression</a:t>
            </a:r>
            <a:endParaRPr lang="en-US" sz="2800" b="1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739081" y="1776696"/>
            <a:ext cx="5133315" cy="389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800" b="1" kern="0" dirty="0" smtClean="0"/>
              <a:t>Current flowing on the outside of the target squeezes the liner which compresses the fuel and magnetic field</a:t>
            </a:r>
          </a:p>
          <a:p>
            <a:pPr defTabSz="914400"/>
            <a:endParaRPr lang="en-US" b="1" kern="0" dirty="0" smtClean="0"/>
          </a:p>
          <a:p>
            <a:pPr defTabSz="914400"/>
            <a:r>
              <a:rPr lang="en-US" sz="2800" b="1" kern="0" dirty="0" smtClean="0"/>
              <a:t>The fuel heats through near adiabatic compression to fusion relevant temperatures</a:t>
            </a:r>
          </a:p>
          <a:p>
            <a:pPr marL="0" indent="0" defTabSz="914400">
              <a:buNone/>
            </a:pPr>
            <a:endParaRPr lang="en-US" sz="2800" b="1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386366" y="6546850"/>
            <a:ext cx="4345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S. </a:t>
            </a:r>
            <a:r>
              <a:rPr lang="en-US" sz="1400" dirty="0"/>
              <a:t>A</a:t>
            </a:r>
            <a:r>
              <a:rPr lang="en-US" sz="1400" dirty="0" smtClean="0"/>
              <a:t>. Slutz et al., Phys. Plasmas, 17 056303 (2010).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9125" y="2838450"/>
            <a:ext cx="0" cy="2400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-5400000">
            <a:off x="-127928" y="379215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096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ntMagLIF_pal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" y="1412341"/>
            <a:ext cx="9085486" cy="4323029"/>
          </a:xfrm>
          <a:prstGeom prst="rect">
            <a:avLst/>
          </a:prstGeom>
        </p:spPr>
      </p:pic>
      <p:sp>
        <p:nvSpPr>
          <p:cNvPr id="29" name="Title 3"/>
          <p:cNvSpPr txBox="1">
            <a:spLocks/>
          </p:cNvSpPr>
          <p:nvPr/>
        </p:nvSpPr>
        <p:spPr>
          <a:xfrm>
            <a:off x="457200" y="0"/>
            <a:ext cx="8229600" cy="9916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/>
            <a:r>
              <a:rPr lang="en-US" b="1" kern="0" dirty="0" smtClean="0"/>
              <a:t>Putting it all together…</a:t>
            </a:r>
            <a:endParaRPr lang="en-US" b="1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1819745" y="950676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Density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738385" y="950675"/>
            <a:ext cx="1913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4794" y="6546850"/>
            <a:ext cx="4588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A. B. Sefkow, et al., Phys. Plasmas, 21 072711 (2014).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677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3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0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>
                <a:cs typeface="ＭＳ Ｐゴシック" charset="-128"/>
              </a:rPr>
              <a:t>The Z Beamlet laser was diverted from the </a:t>
            </a:r>
            <a:br>
              <a:rPr lang="en-US" sz="2800" b="1" dirty="0" smtClean="0">
                <a:cs typeface="ＭＳ Ｐゴシック" charset="-128"/>
              </a:rPr>
            </a:br>
            <a:r>
              <a:rPr lang="en-US" sz="2800" b="1" dirty="0" smtClean="0">
                <a:cs typeface="ＭＳ Ｐゴシック" charset="-128"/>
              </a:rPr>
              <a:t>backlighter diagnostic to heat the fuel in MagLIF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59275" y="4894199"/>
            <a:ext cx="3862526" cy="137770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2</a:t>
            </a:r>
            <a:r>
              <a:rPr lang="el-GR" sz="2400" dirty="0"/>
              <a:t>ω </a:t>
            </a:r>
            <a:r>
              <a:rPr lang="en-US" sz="2400" dirty="0" smtClean="0"/>
              <a:t>Nd:glass (527 nm)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1 TW, up to 4 kJ,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up to 6 ns pulse length</a:t>
            </a:r>
          </a:p>
          <a:p>
            <a:pPr algn="ctr">
              <a:spcBef>
                <a:spcPts val="0"/>
              </a:spcBef>
            </a:pPr>
            <a:endParaRPr lang="en-US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200663" y="1880042"/>
            <a:ext cx="4021138" cy="2814638"/>
            <a:chOff x="2904" y="2146"/>
            <a:chExt cx="2533" cy="1773"/>
          </a:xfrm>
        </p:grpSpPr>
        <p:pic>
          <p:nvPicPr>
            <p:cNvPr id="7" name="Picture 4" descr="overall-5-25-05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164"/>
              <a:ext cx="2501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75"/>
            <p:cNvSpPr>
              <a:spLocks noChangeArrowheads="1"/>
            </p:cNvSpPr>
            <p:nvPr/>
          </p:nvSpPr>
          <p:spPr bwMode="auto">
            <a:xfrm rot="10800000" flipV="1">
              <a:off x="3694" y="3317"/>
              <a:ext cx="1743" cy="60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AutoShape 62"/>
            <p:cNvSpPr>
              <a:spLocks noChangeArrowheads="1"/>
            </p:cNvSpPr>
            <p:nvPr/>
          </p:nvSpPr>
          <p:spPr bwMode="auto">
            <a:xfrm flipV="1">
              <a:off x="2904" y="2146"/>
              <a:ext cx="1375" cy="4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Line 37"/>
          <p:cNvSpPr>
            <a:spLocks noChangeShapeType="1"/>
          </p:cNvSpPr>
          <p:nvPr/>
        </p:nvSpPr>
        <p:spPr bwMode="auto">
          <a:xfrm flipH="1">
            <a:off x="3274106" y="1812894"/>
            <a:ext cx="307294" cy="58044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11" name="Picture 17" descr="zlogo_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2" y="1235044"/>
            <a:ext cx="1246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ZBeamlet Logo Long 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4851" y="4443349"/>
            <a:ext cx="1282700" cy="45085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38"/>
          <p:cNvSpPr>
            <a:spLocks noChangeShapeType="1"/>
          </p:cNvSpPr>
          <p:nvPr/>
        </p:nvSpPr>
        <p:spPr bwMode="auto">
          <a:xfrm flipH="1" flipV="1">
            <a:off x="1231219" y="4419568"/>
            <a:ext cx="743631" cy="20958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 flipV="1">
            <a:off x="1231220" y="2393339"/>
            <a:ext cx="2042886" cy="2026229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5" name="Line 38"/>
          <p:cNvSpPr>
            <a:spLocks noChangeShapeType="1"/>
          </p:cNvSpPr>
          <p:nvPr/>
        </p:nvSpPr>
        <p:spPr bwMode="auto">
          <a:xfrm>
            <a:off x="697820" y="3657568"/>
            <a:ext cx="533400" cy="762001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19" name="Picture 18" descr="FOAgraphic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9" y="1370322"/>
            <a:ext cx="4138611" cy="46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470"/>
      </p:ext>
    </p:extLst>
  </p:cSld>
  <p:clrMapOvr>
    <a:masterClrMapping/>
  </p:clrMapOvr>
  <p:transition xmlns:p14="http://schemas.microsoft.com/office/powerpoint/2010/main" advTm="56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1"/>
          <a:stretch/>
        </p:blipFill>
        <p:spPr>
          <a:xfrm>
            <a:off x="485776" y="1591625"/>
            <a:ext cx="3437564" cy="36576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The transition from wire arrays to MagLIF targets </a:t>
            </a:r>
            <a:br>
              <a:rPr lang="en-US" sz="2800" b="1" dirty="0" smtClean="0"/>
            </a:br>
            <a:r>
              <a:rPr lang="en-US" sz="2800" b="1" dirty="0" smtClean="0"/>
              <a:t>was a nontrivial task</a:t>
            </a:r>
            <a:endParaRPr lang="en-US" sz="2800" b="1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18662" r="23991" b="1339"/>
          <a:stretch/>
        </p:blipFill>
        <p:spPr>
          <a:xfrm>
            <a:off x="4414931" y="1591625"/>
            <a:ext cx="283179" cy="369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18662" r="23991" b="1339"/>
          <a:stretch/>
        </p:blipFill>
        <p:spPr>
          <a:xfrm>
            <a:off x="5345615" y="1591625"/>
            <a:ext cx="2835557" cy="3698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0955" y="115252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mm wire array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29398" y="115252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5.6 mm liner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41317" y="115252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x magnification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4557" y="5495745"/>
            <a:ext cx="467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targets with tighter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Beryllium machining capability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03914" y="243470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Endcap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103914" y="34204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liner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4" idx="3"/>
          </p:cNvCxnSpPr>
          <p:nvPr/>
        </p:nvCxnSpPr>
        <p:spPr>
          <a:xfrm flipV="1">
            <a:off x="5070845" y="2028825"/>
            <a:ext cx="1596655" cy="590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3"/>
          </p:cNvCxnSpPr>
          <p:nvPr/>
        </p:nvCxnSpPr>
        <p:spPr>
          <a:xfrm flipV="1">
            <a:off x="5070845" y="3257550"/>
            <a:ext cx="1692548" cy="347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92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fusion?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Light nuclei fuse together to produce a heavier nucleus </a:t>
            </a:r>
            <a:r>
              <a:rPr lang="en-US" dirty="0" smtClean="0">
                <a:sym typeface="Wingdings" panose="05000000000000000000" pitchFamily="2" charset="2"/>
              </a:rPr>
              <a:t> This heavier nucleus has higher binding energy per nucleon  </a:t>
            </a:r>
            <a:r>
              <a:rPr lang="en-US" b="1" u="sng" dirty="0" smtClean="0">
                <a:sym typeface="Wingdings" panose="05000000000000000000" pitchFamily="2" charset="2"/>
              </a:rPr>
              <a:t>ENERGY IS RELEASED! </a:t>
            </a:r>
          </a:p>
          <a:p>
            <a:pPr marL="0" indent="0">
              <a:buNone/>
            </a:pPr>
            <a:endParaRPr lang="en-US" b="1" u="sng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If light nuclei have lower binding energy per nucleon, why doesn’t fusion happen spontaneously all around us</a:t>
            </a:r>
            <a:r>
              <a:rPr lang="en-US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endParaRPr lang="en-US" i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06" y="1600200"/>
            <a:ext cx="2185988" cy="2185988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89" y="3938588"/>
            <a:ext cx="3889022" cy="2187575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2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180761"/>
            <a:ext cx="8020049" cy="991675"/>
          </a:xfrm>
        </p:spPr>
        <p:txBody>
          <a:bodyPr/>
          <a:lstStyle/>
          <a:p>
            <a:r>
              <a:rPr lang="en-US" sz="3600" b="1" dirty="0" smtClean="0"/>
              <a:t>Experiments were conducted at                B = 10 T, </a:t>
            </a:r>
            <a:r>
              <a:rPr lang="en-US" sz="3600" b="1" dirty="0"/>
              <a:t>I = 19 MA, and </a:t>
            </a:r>
            <a:r>
              <a:rPr lang="en-US" sz="3600" b="1" dirty="0" smtClean="0"/>
              <a:t>Laser = 2.5 kJ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18" y="1981034"/>
            <a:ext cx="3810008" cy="323850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62" y="4093786"/>
            <a:ext cx="2476505" cy="19050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0648" y="2204809"/>
            <a:ext cx="2367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Laser energy is split into 2 pulses:</a:t>
            </a:r>
          </a:p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pulse intended to destroy LEH</a:t>
            </a:r>
          </a:p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pulse intended to heat fuel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19222" y="5195831"/>
            <a:ext cx="2916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current </a:t>
            </a:r>
            <a:r>
              <a:rPr lang="en-US" smtClean="0"/>
              <a:t>is 19 </a:t>
            </a:r>
            <a:r>
              <a:rPr lang="en-US" dirty="0" smtClean="0"/>
              <a:t>MA</a:t>
            </a:r>
          </a:p>
          <a:p>
            <a:r>
              <a:rPr lang="en-US" dirty="0" smtClean="0"/>
              <a:t>Magnetic field is 10 T</a:t>
            </a:r>
          </a:p>
          <a:p>
            <a:r>
              <a:rPr lang="en-US" dirty="0" smtClean="0"/>
              <a:t>Total laser energy is 2.5 kJ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8" y="1835563"/>
            <a:ext cx="2476505" cy="19050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2899" y="3959135"/>
            <a:ext cx="2554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Magnetic field risetime is approximately 2 ms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 is constant over the timescale of the experiment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14021" y="455490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 kJ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85990" y="422688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kJ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085174" y="1835563"/>
            <a:ext cx="0" cy="307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09347" y="1189232"/>
            <a:ext cx="135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 of experiment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471" y="6553398"/>
            <a:ext cx="4784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M. R. Gomez, et al., submitted to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(2014).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402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257980"/>
            <a:ext cx="8020049" cy="991675"/>
          </a:xfrm>
        </p:spPr>
        <p:txBody>
          <a:bodyPr/>
          <a:lstStyle/>
          <a:p>
            <a:r>
              <a:rPr lang="en-US" sz="3600" b="1" dirty="0" smtClean="0"/>
              <a:t>Thermonuclear DD yields in excess of 10</a:t>
            </a:r>
            <a:r>
              <a:rPr lang="en-US" sz="3600" b="1" baseline="30000" dirty="0" smtClean="0"/>
              <a:t>12</a:t>
            </a:r>
            <a:r>
              <a:rPr lang="en-US" sz="3600" b="1" dirty="0" smtClean="0"/>
              <a:t> were observed in experiments with laser and B-field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957" y="1762151"/>
            <a:ext cx="4746983" cy="426481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 smtClean="0"/>
              <a:t>High yields were only observed on experiments incorporating both applied magnetic field and laser heating</a:t>
            </a:r>
          </a:p>
          <a:p>
            <a:pPr>
              <a:spcAft>
                <a:spcPts val="600"/>
              </a:spcAft>
            </a:pPr>
            <a:r>
              <a:rPr lang="en-US" b="1" dirty="0" smtClean="0"/>
              <a:t>A series of experiments without laser and/or B-field produced yields at the background level of the measurement</a:t>
            </a:r>
          </a:p>
          <a:p>
            <a:pPr>
              <a:spcAft>
                <a:spcPts val="600"/>
              </a:spcAft>
            </a:pPr>
            <a:r>
              <a:rPr lang="en-US" b="1" dirty="0" smtClean="0"/>
              <a:t>Result of z2583 is not well understood at this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1" y="1619541"/>
            <a:ext cx="3877216" cy="331516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626244" y="4945337"/>
            <a:ext cx="0" cy="505046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18615" y="4929175"/>
            <a:ext cx="0" cy="505046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970029" y="4929175"/>
            <a:ext cx="0" cy="505046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89006" y="4929175"/>
            <a:ext cx="0" cy="505046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26244" y="5434221"/>
            <a:ext cx="992372" cy="0"/>
          </a:xfrm>
          <a:prstGeom prst="straightConnector1">
            <a:avLst/>
          </a:prstGeom>
          <a:ln w="31750">
            <a:solidFill>
              <a:srgbClr val="00B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00426" y="5464369"/>
            <a:ext cx="124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B-field and Laser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049080" y="4945337"/>
            <a:ext cx="0" cy="505046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39703" y="4934704"/>
            <a:ext cx="0" cy="505046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37415" y="4929175"/>
            <a:ext cx="0" cy="50504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984746" y="4945337"/>
            <a:ext cx="0" cy="50504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314355" y="4929175"/>
            <a:ext cx="0" cy="50504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37415" y="5434221"/>
            <a:ext cx="676940" cy="1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12359" y="5464369"/>
            <a:ext cx="112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B-field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03286" y="547053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049081" y="5434221"/>
            <a:ext cx="290622" cy="1"/>
          </a:xfrm>
          <a:prstGeom prst="straightConnector1">
            <a:avLst/>
          </a:prstGeom>
          <a:ln w="31750">
            <a:solidFill>
              <a:srgbClr val="00B0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78196" y="4079881"/>
            <a:ext cx="2881423" cy="1063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1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325" y="1714500"/>
            <a:ext cx="4947375" cy="361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3375" y="180761"/>
            <a:ext cx="8020049" cy="991675"/>
          </a:xfrm>
        </p:spPr>
        <p:txBody>
          <a:bodyPr/>
          <a:lstStyle/>
          <a:p>
            <a:r>
              <a:rPr lang="en-US" sz="2800" b="1" dirty="0" smtClean="0"/>
              <a:t>Over 5 years we transitioned from wire arrays to solid liners and added both an axial magnetic field capability and a laser heating capability</a:t>
            </a:r>
            <a:endParaRPr lang="en-US" sz="2800" b="1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1695450"/>
            <a:ext cx="3501650" cy="3630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49" y="5288518"/>
            <a:ext cx="80273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Several years and dozens of experiments to evaluate the stability of cylindrical liners 2009-present</a:t>
            </a:r>
          </a:p>
          <a:p>
            <a:pPr algn="ctr"/>
            <a:r>
              <a:rPr lang="en-US" sz="1400" dirty="0" smtClean="0"/>
              <a:t>Modified power flow geometry to accommodate B-field coils tested in 2012</a:t>
            </a:r>
          </a:p>
          <a:p>
            <a:pPr algn="ctr"/>
            <a:r>
              <a:rPr lang="en-US" sz="1400" dirty="0" smtClean="0"/>
              <a:t>Applied B-field capability was first implemented in early 2013</a:t>
            </a:r>
          </a:p>
          <a:p>
            <a:pPr algn="ctr"/>
            <a:r>
              <a:rPr lang="en-US" sz="1400" dirty="0" smtClean="0"/>
              <a:t>Vacuum final optics assembly completed summer of 2013</a:t>
            </a:r>
          </a:p>
          <a:p>
            <a:pPr algn="ctr"/>
            <a:r>
              <a:rPr lang="en-US" sz="1400" dirty="0" smtClean="0"/>
              <a:t>First integrated experiments completed fall of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4626" y="131659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heating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296692" y="3315704"/>
            <a:ext cx="9525" cy="94297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9193" y="3493789"/>
            <a:ext cx="915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Raised load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4" idx="2"/>
          </p:cNvCxnSpPr>
          <p:nvPr/>
        </p:nvCxnSpPr>
        <p:spPr>
          <a:xfrm>
            <a:off x="6435868" y="1685925"/>
            <a:ext cx="69707" cy="134302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49325" y="2165051"/>
            <a:ext cx="915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B-field coils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4865241" y="2488217"/>
            <a:ext cx="779385" cy="7400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65241" y="2488216"/>
            <a:ext cx="779385" cy="129897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15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Magnetic flux compression demonstrated </a:t>
            </a:r>
            <a:br>
              <a:rPr lang="en-US" sz="2800" b="1" dirty="0" smtClean="0"/>
            </a:br>
            <a:r>
              <a:rPr lang="en-US" sz="2800" b="1" dirty="0" smtClean="0"/>
              <a:t>through secondary neutron yield and spectra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6903" y="6553398"/>
            <a:ext cx="560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P. F. Schmit, P. F. Knapp et </a:t>
            </a:r>
            <a:r>
              <a:rPr lang="en-US" sz="1400" dirty="0"/>
              <a:t>al., Phys. Rev. Lett. 113, 155004 (2014).</a:t>
            </a:r>
          </a:p>
        </p:txBody>
      </p:sp>
      <p:sp>
        <p:nvSpPr>
          <p:cNvPr id="6" name="Oval 5"/>
          <p:cNvSpPr/>
          <p:nvPr/>
        </p:nvSpPr>
        <p:spPr>
          <a:xfrm rot="-5400000">
            <a:off x="906007" y="4561996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-5400000">
            <a:off x="-580432" y="2905051"/>
            <a:ext cx="3313886" cy="648071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-5400000">
            <a:off x="910556" y="1248111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0"/>
            <a:endCxn id="8" idx="0"/>
          </p:cNvCxnSpPr>
          <p:nvPr/>
        </p:nvCxnSpPr>
        <p:spPr>
          <a:xfrm flipV="1">
            <a:off x="737331" y="1572146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4"/>
            <a:endCxn id="8" idx="4"/>
          </p:cNvCxnSpPr>
          <p:nvPr/>
        </p:nvCxnSpPr>
        <p:spPr>
          <a:xfrm flipV="1">
            <a:off x="1385401" y="1572146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-5400000">
            <a:off x="1005490" y="4372406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98861" y="3158064"/>
            <a:ext cx="278168" cy="4471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-5400000">
            <a:off x="1094518" y="308260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98861" y="2411484"/>
            <a:ext cx="211585" cy="1125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-5400000">
            <a:off x="1169978" y="3851343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1366" y="4418971"/>
            <a:ext cx="250056" cy="62241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-5400000">
            <a:off x="852188" y="233602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156056" y="2482506"/>
            <a:ext cx="293526" cy="67555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-5400000">
            <a:off x="914885" y="352427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40999" y="3926803"/>
            <a:ext cx="208583" cy="25710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-5400000">
            <a:off x="1046358" y="2047899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-5400000">
            <a:off x="867511" y="392236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-5400000">
            <a:off x="867511" y="2814288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-5400000">
            <a:off x="867511" y="4724183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698861" y="4591892"/>
            <a:ext cx="230676" cy="19413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942784" y="3528712"/>
            <a:ext cx="506798" cy="46118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942784" y="1727505"/>
            <a:ext cx="506798" cy="116224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98861" y="1934417"/>
            <a:ext cx="418518" cy="16989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8433" y="10253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B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25178" y="1551395"/>
            <a:ext cx="0" cy="339272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389950" y="5068511"/>
            <a:ext cx="371475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7826" y="5068511"/>
            <a:ext cx="32393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-104648" y="30228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mm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64865" y="513334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mm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474300" y="3087281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Tritons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07356" y="1542839"/>
            <a:ext cx="457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high aspect ratio cylinder the effective areal density of the fuel is approximately the radial areal density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l-GR" dirty="0"/>
              <a:t>ρ</a:t>
            </a:r>
            <a:r>
              <a:rPr lang="en-US" dirty="0"/>
              <a:t>R ~ 2 mg/cm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DD/DT yield ratio &gt; 1000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818" y="5520247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dirty="0"/>
              <a:t>R ~ </a:t>
            </a:r>
            <a:r>
              <a:rPr lang="en-US" dirty="0" smtClean="0"/>
              <a:t>2 mg/cm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l-GR" dirty="0"/>
              <a:t>ρ</a:t>
            </a:r>
            <a:r>
              <a:rPr lang="en-US" dirty="0"/>
              <a:t>Z ~ </a:t>
            </a:r>
            <a:r>
              <a:rPr lang="en-US" dirty="0" smtClean="0"/>
              <a:t>200 mg/cm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9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Magnetic flux compression demonstrated </a:t>
            </a:r>
            <a:br>
              <a:rPr lang="en-US" sz="2800" b="1" dirty="0" smtClean="0"/>
            </a:br>
            <a:r>
              <a:rPr lang="en-US" sz="2800" b="1" dirty="0" smtClean="0"/>
              <a:t>through secondary neutron yield and spectra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6903" y="6553398"/>
            <a:ext cx="560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P. F. Schmit, P. F. Knapp et </a:t>
            </a:r>
            <a:r>
              <a:rPr lang="en-US" sz="1400" dirty="0"/>
              <a:t>al., Phys. Rev. Lett. 113, 155004 (2014).</a:t>
            </a:r>
          </a:p>
        </p:txBody>
      </p:sp>
      <p:sp>
        <p:nvSpPr>
          <p:cNvPr id="6" name="Oval 5"/>
          <p:cNvSpPr/>
          <p:nvPr/>
        </p:nvSpPr>
        <p:spPr>
          <a:xfrm rot="-5400000">
            <a:off x="906007" y="4561996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-5400000">
            <a:off x="-580432" y="2905051"/>
            <a:ext cx="3313886" cy="648071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-5400000">
            <a:off x="910556" y="1248111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0"/>
            <a:endCxn id="8" idx="0"/>
          </p:cNvCxnSpPr>
          <p:nvPr/>
        </p:nvCxnSpPr>
        <p:spPr>
          <a:xfrm flipV="1">
            <a:off x="737331" y="1572146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4"/>
            <a:endCxn id="8" idx="4"/>
          </p:cNvCxnSpPr>
          <p:nvPr/>
        </p:nvCxnSpPr>
        <p:spPr>
          <a:xfrm flipV="1">
            <a:off x="1385401" y="1572146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-5400000">
            <a:off x="1005490" y="4372406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98861" y="3158064"/>
            <a:ext cx="278168" cy="4471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-5400000">
            <a:off x="1094518" y="308260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98861" y="2411484"/>
            <a:ext cx="211585" cy="1125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-5400000">
            <a:off x="1169978" y="3851343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1366" y="4418971"/>
            <a:ext cx="250056" cy="62241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-5400000">
            <a:off x="852188" y="233602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156056" y="2482506"/>
            <a:ext cx="293526" cy="67555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-5400000">
            <a:off x="914885" y="352427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40999" y="3926803"/>
            <a:ext cx="208583" cy="25710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-5400000">
            <a:off x="2239039" y="4561999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-5400000">
            <a:off x="752600" y="2905054"/>
            <a:ext cx="3313886" cy="648071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-5400000">
            <a:off x="2243588" y="1248114"/>
            <a:ext cx="310718" cy="648070"/>
          </a:xfrm>
          <a:prstGeom prst="ellips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2" idx="0"/>
            <a:endCxn id="24" idx="0"/>
          </p:cNvCxnSpPr>
          <p:nvPr/>
        </p:nvCxnSpPr>
        <p:spPr>
          <a:xfrm flipV="1">
            <a:off x="2070363" y="1572149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4"/>
            <a:endCxn id="24" idx="4"/>
          </p:cNvCxnSpPr>
          <p:nvPr/>
        </p:nvCxnSpPr>
        <p:spPr>
          <a:xfrm flipV="1">
            <a:off x="2718433" y="1572149"/>
            <a:ext cx="4549" cy="3313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-5400000">
            <a:off x="1046358" y="2047899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-5400000">
            <a:off x="867511" y="3922364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-5400000">
            <a:off x="867511" y="2814288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-5400000">
            <a:off x="867511" y="4724183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698861" y="4591892"/>
            <a:ext cx="230676" cy="19413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942784" y="3528712"/>
            <a:ext cx="506798" cy="46118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942784" y="1727505"/>
            <a:ext cx="506798" cy="116224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98861" y="1934417"/>
            <a:ext cx="418518" cy="16989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8433" y="10253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955815" y="10253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B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 rot="-5400000">
            <a:off x="2323376" y="3709302"/>
            <a:ext cx="142043" cy="1509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2151879" y="3284332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2181489" y="3284332"/>
            <a:ext cx="485036" cy="323762"/>
          </a:xfrm>
          <a:prstGeom prst="arc">
            <a:avLst>
              <a:gd name="adj1" fmla="val 5476122"/>
              <a:gd name="adj2" fmla="val 16204967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>
            <a:off x="2181756" y="3106095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>
            <a:off x="2211366" y="3106095"/>
            <a:ext cx="485036" cy="323762"/>
          </a:xfrm>
          <a:prstGeom prst="arc">
            <a:avLst>
              <a:gd name="adj1" fmla="val 5476122"/>
              <a:gd name="adj2" fmla="val 16204967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>
            <a:off x="2171760" y="2570671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>
            <a:off x="2201370" y="2570671"/>
            <a:ext cx="485036" cy="323762"/>
          </a:xfrm>
          <a:prstGeom prst="arc">
            <a:avLst>
              <a:gd name="adj1" fmla="val 5476122"/>
              <a:gd name="adj2" fmla="val 16204967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>
            <a:off x="2181756" y="2747339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>
            <a:off x="2211366" y="2747339"/>
            <a:ext cx="485036" cy="323762"/>
          </a:xfrm>
          <a:prstGeom prst="arc">
            <a:avLst>
              <a:gd name="adj1" fmla="val 5476122"/>
              <a:gd name="adj2" fmla="val 16204967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>
            <a:off x="2181756" y="2924007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/>
          <p:cNvSpPr/>
          <p:nvPr/>
        </p:nvSpPr>
        <p:spPr>
          <a:xfrm>
            <a:off x="2211366" y="2924007"/>
            <a:ext cx="485036" cy="323762"/>
          </a:xfrm>
          <a:prstGeom prst="arc">
            <a:avLst>
              <a:gd name="adj1" fmla="val 5476122"/>
              <a:gd name="adj2" fmla="val 16204967"/>
            </a:avLst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>
            <a:off x="2167025" y="2398946"/>
            <a:ext cx="485036" cy="500430"/>
          </a:xfrm>
          <a:prstGeom prst="arc">
            <a:avLst>
              <a:gd name="adj1" fmla="val 16200000"/>
              <a:gd name="adj2" fmla="val 5504142"/>
            </a:avLst>
          </a:prstGeom>
          <a:ln>
            <a:solidFill>
              <a:srgbClr val="00B0F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25178" y="1551395"/>
            <a:ext cx="0" cy="339272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389950" y="5068511"/>
            <a:ext cx="371475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7826" y="5068511"/>
            <a:ext cx="32393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-104648" y="30228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mm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64865" y="513334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818" y="5520247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dirty="0"/>
              <a:t>R ~ </a:t>
            </a:r>
            <a:r>
              <a:rPr lang="en-US" dirty="0" smtClean="0"/>
              <a:t>2 mg/cm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l-GR" dirty="0"/>
              <a:t>ρ</a:t>
            </a:r>
            <a:r>
              <a:rPr lang="en-US" dirty="0"/>
              <a:t>Z ~ </a:t>
            </a:r>
            <a:r>
              <a:rPr lang="en-US" dirty="0" smtClean="0"/>
              <a:t>200 mg/cm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07356" y="1542839"/>
            <a:ext cx="45794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highly magnetized cylinder the effective areal density of the fuel becomes much larger because the tritons cannot escape radially.</a:t>
            </a:r>
          </a:p>
          <a:p>
            <a:endParaRPr lang="en-US" dirty="0"/>
          </a:p>
          <a:p>
            <a:r>
              <a:rPr lang="en-US" dirty="0" smtClean="0"/>
              <a:t>For </a:t>
            </a:r>
            <a:r>
              <a:rPr lang="el-GR" dirty="0" smtClean="0"/>
              <a:t>ρ</a:t>
            </a:r>
            <a:r>
              <a:rPr lang="en-US" dirty="0"/>
              <a:t>R ~ 2 </a:t>
            </a:r>
            <a:r>
              <a:rPr lang="en-US" dirty="0" smtClean="0"/>
              <a:t>mg/cm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DD/DT yield ratio &gt; 1000 </a:t>
            </a:r>
          </a:p>
          <a:p>
            <a:r>
              <a:rPr lang="en-US" dirty="0"/>
              <a:t>(</a:t>
            </a:r>
            <a:r>
              <a:rPr lang="en-US" dirty="0" smtClean="0"/>
              <a:t>unless significantly magnetized)</a:t>
            </a:r>
          </a:p>
          <a:p>
            <a:endParaRPr lang="en-US" dirty="0"/>
          </a:p>
          <a:p>
            <a:r>
              <a:rPr lang="en-US" dirty="0" smtClean="0"/>
              <a:t>We observed DT yields as high as 5e10</a:t>
            </a:r>
          </a:p>
          <a:p>
            <a:r>
              <a:rPr lang="en-US" dirty="0" smtClean="0"/>
              <a:t>DD/DT ~ 50-100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817325" y="3087281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Tritons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9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An alternative ICF concept utilizing magnetically driven implosions is being developed at Sandia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278740"/>
            <a:ext cx="8448675" cy="4847424"/>
          </a:xfrm>
        </p:spPr>
        <p:txBody>
          <a:bodyPr/>
          <a:lstStyle/>
          <a:p>
            <a:r>
              <a:rPr lang="en-US" b="1" dirty="0" smtClean="0"/>
              <a:t>The Z machine stores </a:t>
            </a:r>
            <a:r>
              <a:rPr lang="en-US" b="1" dirty="0" smtClean="0">
                <a:solidFill>
                  <a:srgbClr val="FF0000"/>
                </a:solidFill>
              </a:rPr>
              <a:t>22 MJ </a:t>
            </a:r>
            <a:r>
              <a:rPr lang="en-US" b="1" dirty="0" smtClean="0"/>
              <a:t>in its capacitor banks</a:t>
            </a:r>
          </a:p>
          <a:p>
            <a:r>
              <a:rPr lang="en-US" b="1" dirty="0" smtClean="0"/>
              <a:t>Approximately </a:t>
            </a:r>
            <a:r>
              <a:rPr lang="en-US" b="1" dirty="0" smtClean="0">
                <a:solidFill>
                  <a:srgbClr val="FF0000"/>
                </a:solidFill>
              </a:rPr>
              <a:t>500 kJ </a:t>
            </a:r>
            <a:r>
              <a:rPr lang="en-US" b="1" dirty="0" smtClean="0"/>
              <a:t>is delivered to the target</a:t>
            </a:r>
          </a:p>
          <a:p>
            <a:r>
              <a:rPr lang="en-US" b="1" dirty="0" smtClean="0"/>
              <a:t>Nearly </a:t>
            </a:r>
            <a:r>
              <a:rPr lang="en-US" b="1" dirty="0" smtClean="0">
                <a:solidFill>
                  <a:srgbClr val="FF0000"/>
                </a:solidFill>
              </a:rPr>
              <a:t>100 kJ </a:t>
            </a:r>
            <a:r>
              <a:rPr lang="en-US" b="1" dirty="0" smtClean="0"/>
              <a:t>is put into the fuel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0.4% efficient</a:t>
            </a:r>
            <a:r>
              <a:rPr lang="en-US" b="1" dirty="0" smtClean="0"/>
              <a:t> – significant improvement via direct magnetic coupling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/>
              <a:t>This is about 2 orders of magnitude more efficient and around an order of magnitude more energy delivered to the fuel</a:t>
            </a:r>
          </a:p>
          <a:p>
            <a:r>
              <a:rPr lang="en-US" b="1" dirty="0" smtClean="0"/>
              <a:t>These experiments are still in their infancy though</a:t>
            </a:r>
          </a:p>
          <a:p>
            <a:pPr lvl="1"/>
            <a:r>
              <a:rPr lang="en-US" b="1" dirty="0"/>
              <a:t>Other Magneto-Inertial Fusion concepts </a:t>
            </a:r>
            <a:r>
              <a:rPr lang="en-US" b="1" dirty="0" smtClean="0"/>
              <a:t>have 10-100x longer time scales, 100-1000x lower initial density, and different B-field geometry</a:t>
            </a:r>
          </a:p>
          <a:p>
            <a:pPr lvl="1"/>
            <a:r>
              <a:rPr lang="en-US" b="1" dirty="0" smtClean="0"/>
              <a:t>MagLIF concept proposed around 2009</a:t>
            </a:r>
          </a:p>
          <a:p>
            <a:pPr lvl="1"/>
            <a:r>
              <a:rPr lang="en-US" b="1" dirty="0" smtClean="0"/>
              <a:t>First fully-integrated experiments conducted in late 2013</a:t>
            </a:r>
          </a:p>
          <a:p>
            <a:pPr lvl="1"/>
            <a:r>
              <a:rPr lang="en-US" b="1" dirty="0" smtClean="0"/>
              <a:t>We are still identifying the advantages and disadvantages of the concept</a:t>
            </a:r>
          </a:p>
        </p:txBody>
      </p:sp>
    </p:spTree>
    <p:extLst>
      <p:ext uri="{BB962C8B-B14F-4D97-AF65-F5344CB8AC3E}">
        <p14:creationId xmlns:p14="http://schemas.microsoft.com/office/powerpoint/2010/main" val="37099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0800000">
            <a:off x="2627009" y="220980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447800" y="2228850"/>
            <a:ext cx="420993" cy="3086100"/>
          </a:xfrm>
          <a:custGeom>
            <a:avLst/>
            <a:gdLst>
              <a:gd name="connsiteX0" fmla="*/ 419100 w 420993"/>
              <a:gd name="connsiteY0" fmla="*/ 38100 h 3086100"/>
              <a:gd name="connsiteX1" fmla="*/ 419100 w 420993"/>
              <a:gd name="connsiteY1" fmla="*/ 38100 h 3086100"/>
              <a:gd name="connsiteX2" fmla="*/ 342900 w 420993"/>
              <a:gd name="connsiteY2" fmla="*/ 66675 h 3086100"/>
              <a:gd name="connsiteX3" fmla="*/ 304800 w 420993"/>
              <a:gd name="connsiteY3" fmla="*/ 76200 h 3086100"/>
              <a:gd name="connsiteX4" fmla="*/ 276225 w 420993"/>
              <a:gd name="connsiteY4" fmla="*/ 85725 h 3086100"/>
              <a:gd name="connsiteX5" fmla="*/ 247650 w 420993"/>
              <a:gd name="connsiteY5" fmla="*/ 114300 h 3086100"/>
              <a:gd name="connsiteX6" fmla="*/ 238125 w 420993"/>
              <a:gd name="connsiteY6" fmla="*/ 142875 h 3086100"/>
              <a:gd name="connsiteX7" fmla="*/ 161925 w 420993"/>
              <a:gd name="connsiteY7" fmla="*/ 152400 h 3086100"/>
              <a:gd name="connsiteX8" fmla="*/ 133350 w 420993"/>
              <a:gd name="connsiteY8" fmla="*/ 171450 h 3086100"/>
              <a:gd name="connsiteX9" fmla="*/ 104775 w 420993"/>
              <a:gd name="connsiteY9" fmla="*/ 276225 h 3086100"/>
              <a:gd name="connsiteX10" fmla="*/ 85725 w 420993"/>
              <a:gd name="connsiteY10" fmla="*/ 304800 h 3086100"/>
              <a:gd name="connsiteX11" fmla="*/ 76200 w 420993"/>
              <a:gd name="connsiteY11" fmla="*/ 333375 h 3086100"/>
              <a:gd name="connsiteX12" fmla="*/ 85725 w 420993"/>
              <a:gd name="connsiteY12" fmla="*/ 409575 h 3086100"/>
              <a:gd name="connsiteX13" fmla="*/ 104775 w 420993"/>
              <a:gd name="connsiteY13" fmla="*/ 438150 h 3086100"/>
              <a:gd name="connsiteX14" fmla="*/ 114300 w 420993"/>
              <a:gd name="connsiteY14" fmla="*/ 466725 h 3086100"/>
              <a:gd name="connsiteX15" fmla="*/ 123825 w 420993"/>
              <a:gd name="connsiteY15" fmla="*/ 533400 h 3086100"/>
              <a:gd name="connsiteX16" fmla="*/ 142875 w 420993"/>
              <a:gd name="connsiteY16" fmla="*/ 561975 h 3086100"/>
              <a:gd name="connsiteX17" fmla="*/ 152400 w 420993"/>
              <a:gd name="connsiteY17" fmla="*/ 590550 h 3086100"/>
              <a:gd name="connsiteX18" fmla="*/ 142875 w 420993"/>
              <a:gd name="connsiteY18" fmla="*/ 638175 h 3086100"/>
              <a:gd name="connsiteX19" fmla="*/ 104775 w 420993"/>
              <a:gd name="connsiteY19" fmla="*/ 695325 h 3086100"/>
              <a:gd name="connsiteX20" fmla="*/ 85725 w 420993"/>
              <a:gd name="connsiteY20" fmla="*/ 962025 h 3086100"/>
              <a:gd name="connsiteX21" fmla="*/ 95250 w 420993"/>
              <a:gd name="connsiteY21" fmla="*/ 1028700 h 3086100"/>
              <a:gd name="connsiteX22" fmla="*/ 152400 w 420993"/>
              <a:gd name="connsiteY22" fmla="*/ 1066800 h 3086100"/>
              <a:gd name="connsiteX23" fmla="*/ 142875 w 420993"/>
              <a:gd name="connsiteY23" fmla="*/ 1362075 h 3086100"/>
              <a:gd name="connsiteX24" fmla="*/ 142875 w 420993"/>
              <a:gd name="connsiteY24" fmla="*/ 1447800 h 3086100"/>
              <a:gd name="connsiteX25" fmla="*/ 104775 w 420993"/>
              <a:gd name="connsiteY25" fmla="*/ 1504950 h 3086100"/>
              <a:gd name="connsiteX26" fmla="*/ 85725 w 420993"/>
              <a:gd name="connsiteY26" fmla="*/ 1581150 h 3086100"/>
              <a:gd name="connsiteX27" fmla="*/ 104775 w 420993"/>
              <a:gd name="connsiteY27" fmla="*/ 1638300 h 3086100"/>
              <a:gd name="connsiteX28" fmla="*/ 142875 w 420993"/>
              <a:gd name="connsiteY28" fmla="*/ 1695450 h 3086100"/>
              <a:gd name="connsiteX29" fmla="*/ 123825 w 420993"/>
              <a:gd name="connsiteY29" fmla="*/ 1800225 h 3086100"/>
              <a:gd name="connsiteX30" fmla="*/ 104775 w 420993"/>
              <a:gd name="connsiteY30" fmla="*/ 1828800 h 3086100"/>
              <a:gd name="connsiteX31" fmla="*/ 95250 w 420993"/>
              <a:gd name="connsiteY31" fmla="*/ 1971675 h 3086100"/>
              <a:gd name="connsiteX32" fmla="*/ 85725 w 420993"/>
              <a:gd name="connsiteY32" fmla="*/ 2000250 h 3086100"/>
              <a:gd name="connsiteX33" fmla="*/ 57150 w 420993"/>
              <a:gd name="connsiteY33" fmla="*/ 2019300 h 3086100"/>
              <a:gd name="connsiteX34" fmla="*/ 66675 w 420993"/>
              <a:gd name="connsiteY34" fmla="*/ 2085975 h 3086100"/>
              <a:gd name="connsiteX35" fmla="*/ 85725 w 420993"/>
              <a:gd name="connsiteY35" fmla="*/ 2114550 h 3086100"/>
              <a:gd name="connsiteX36" fmla="*/ 95250 w 420993"/>
              <a:gd name="connsiteY36" fmla="*/ 2152650 h 3086100"/>
              <a:gd name="connsiteX37" fmla="*/ 104775 w 420993"/>
              <a:gd name="connsiteY37" fmla="*/ 2181225 h 3086100"/>
              <a:gd name="connsiteX38" fmla="*/ 114300 w 420993"/>
              <a:gd name="connsiteY38" fmla="*/ 2324100 h 3086100"/>
              <a:gd name="connsiteX39" fmla="*/ 142875 w 420993"/>
              <a:gd name="connsiteY39" fmla="*/ 2343150 h 3086100"/>
              <a:gd name="connsiteX40" fmla="*/ 152400 w 420993"/>
              <a:gd name="connsiteY40" fmla="*/ 2371725 h 3086100"/>
              <a:gd name="connsiteX41" fmla="*/ 142875 w 420993"/>
              <a:gd name="connsiteY41" fmla="*/ 2409825 h 3086100"/>
              <a:gd name="connsiteX42" fmla="*/ 104775 w 420993"/>
              <a:gd name="connsiteY42" fmla="*/ 2466975 h 3086100"/>
              <a:gd name="connsiteX43" fmla="*/ 114300 w 420993"/>
              <a:gd name="connsiteY43" fmla="*/ 2714625 h 3086100"/>
              <a:gd name="connsiteX44" fmla="*/ 142875 w 420993"/>
              <a:gd name="connsiteY44" fmla="*/ 2743200 h 3086100"/>
              <a:gd name="connsiteX45" fmla="*/ 133350 w 420993"/>
              <a:gd name="connsiteY45" fmla="*/ 2771775 h 3086100"/>
              <a:gd name="connsiteX46" fmla="*/ 104775 w 420993"/>
              <a:gd name="connsiteY46" fmla="*/ 2828925 h 3086100"/>
              <a:gd name="connsiteX47" fmla="*/ 114300 w 420993"/>
              <a:gd name="connsiteY47" fmla="*/ 2895600 h 3086100"/>
              <a:gd name="connsiteX48" fmla="*/ 171450 w 420993"/>
              <a:gd name="connsiteY48" fmla="*/ 2943225 h 3086100"/>
              <a:gd name="connsiteX49" fmla="*/ 257175 w 420993"/>
              <a:gd name="connsiteY49" fmla="*/ 2933700 h 3086100"/>
              <a:gd name="connsiteX50" fmla="*/ 285750 w 420993"/>
              <a:gd name="connsiteY50" fmla="*/ 2924175 h 3086100"/>
              <a:gd name="connsiteX51" fmla="*/ 342900 w 420993"/>
              <a:gd name="connsiteY51" fmla="*/ 2933700 h 3086100"/>
              <a:gd name="connsiteX52" fmla="*/ 390525 w 420993"/>
              <a:gd name="connsiteY52" fmla="*/ 2981325 h 3086100"/>
              <a:gd name="connsiteX53" fmla="*/ 419100 w 420993"/>
              <a:gd name="connsiteY53" fmla="*/ 3009900 h 3086100"/>
              <a:gd name="connsiteX54" fmla="*/ 419100 w 420993"/>
              <a:gd name="connsiteY54" fmla="*/ 3038475 h 3086100"/>
              <a:gd name="connsiteX55" fmla="*/ 400050 w 420993"/>
              <a:gd name="connsiteY55" fmla="*/ 3086100 h 3086100"/>
              <a:gd name="connsiteX56" fmla="*/ 180975 w 420993"/>
              <a:gd name="connsiteY56" fmla="*/ 3067050 h 3086100"/>
              <a:gd name="connsiteX57" fmla="*/ 38100 w 420993"/>
              <a:gd name="connsiteY57" fmla="*/ 2962275 h 3086100"/>
              <a:gd name="connsiteX58" fmla="*/ 0 w 420993"/>
              <a:gd name="connsiteY58" fmla="*/ 2867025 h 3086100"/>
              <a:gd name="connsiteX59" fmla="*/ 0 w 420993"/>
              <a:gd name="connsiteY59" fmla="*/ 238125 h 3086100"/>
              <a:gd name="connsiteX60" fmla="*/ 57150 w 420993"/>
              <a:gd name="connsiteY60" fmla="*/ 85725 h 3086100"/>
              <a:gd name="connsiteX61" fmla="*/ 171450 w 420993"/>
              <a:gd name="connsiteY61" fmla="*/ 19050 h 3086100"/>
              <a:gd name="connsiteX62" fmla="*/ 285750 w 420993"/>
              <a:gd name="connsiteY62" fmla="*/ 0 h 3086100"/>
              <a:gd name="connsiteX63" fmla="*/ 419100 w 420993"/>
              <a:gd name="connsiteY63" fmla="*/ 38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0993" h="3086100">
                <a:moveTo>
                  <a:pt x="419100" y="38100"/>
                </a:moveTo>
                <a:lnTo>
                  <a:pt x="419100" y="38100"/>
                </a:lnTo>
                <a:cubicBezTo>
                  <a:pt x="393700" y="47625"/>
                  <a:pt x="368635" y="58097"/>
                  <a:pt x="342900" y="66675"/>
                </a:cubicBezTo>
                <a:cubicBezTo>
                  <a:pt x="330481" y="70815"/>
                  <a:pt x="317387" y="72604"/>
                  <a:pt x="304800" y="76200"/>
                </a:cubicBezTo>
                <a:cubicBezTo>
                  <a:pt x="295146" y="78958"/>
                  <a:pt x="285750" y="82550"/>
                  <a:pt x="276225" y="85725"/>
                </a:cubicBezTo>
                <a:cubicBezTo>
                  <a:pt x="266700" y="95250"/>
                  <a:pt x="255122" y="103092"/>
                  <a:pt x="247650" y="114300"/>
                </a:cubicBezTo>
                <a:cubicBezTo>
                  <a:pt x="242081" y="122654"/>
                  <a:pt x="247300" y="138797"/>
                  <a:pt x="238125" y="142875"/>
                </a:cubicBezTo>
                <a:cubicBezTo>
                  <a:pt x="214734" y="153271"/>
                  <a:pt x="187325" y="149225"/>
                  <a:pt x="161925" y="152400"/>
                </a:cubicBezTo>
                <a:cubicBezTo>
                  <a:pt x="152400" y="158750"/>
                  <a:pt x="139417" y="161742"/>
                  <a:pt x="133350" y="171450"/>
                </a:cubicBezTo>
                <a:cubicBezTo>
                  <a:pt x="104374" y="217811"/>
                  <a:pt x="122113" y="229990"/>
                  <a:pt x="104775" y="276225"/>
                </a:cubicBezTo>
                <a:cubicBezTo>
                  <a:pt x="100755" y="286944"/>
                  <a:pt x="90845" y="294561"/>
                  <a:pt x="85725" y="304800"/>
                </a:cubicBezTo>
                <a:cubicBezTo>
                  <a:pt x="81235" y="313780"/>
                  <a:pt x="79375" y="323850"/>
                  <a:pt x="76200" y="333375"/>
                </a:cubicBezTo>
                <a:cubicBezTo>
                  <a:pt x="79375" y="358775"/>
                  <a:pt x="78990" y="384879"/>
                  <a:pt x="85725" y="409575"/>
                </a:cubicBezTo>
                <a:cubicBezTo>
                  <a:pt x="88737" y="420619"/>
                  <a:pt x="99655" y="427911"/>
                  <a:pt x="104775" y="438150"/>
                </a:cubicBezTo>
                <a:cubicBezTo>
                  <a:pt x="109265" y="447130"/>
                  <a:pt x="111125" y="457200"/>
                  <a:pt x="114300" y="466725"/>
                </a:cubicBezTo>
                <a:cubicBezTo>
                  <a:pt x="117475" y="488950"/>
                  <a:pt x="117374" y="511896"/>
                  <a:pt x="123825" y="533400"/>
                </a:cubicBezTo>
                <a:cubicBezTo>
                  <a:pt x="127114" y="544365"/>
                  <a:pt x="137755" y="551736"/>
                  <a:pt x="142875" y="561975"/>
                </a:cubicBezTo>
                <a:cubicBezTo>
                  <a:pt x="147365" y="570955"/>
                  <a:pt x="149225" y="581025"/>
                  <a:pt x="152400" y="590550"/>
                </a:cubicBezTo>
                <a:cubicBezTo>
                  <a:pt x="149225" y="606425"/>
                  <a:pt x="149574" y="623437"/>
                  <a:pt x="142875" y="638175"/>
                </a:cubicBezTo>
                <a:cubicBezTo>
                  <a:pt x="133401" y="659018"/>
                  <a:pt x="104775" y="695325"/>
                  <a:pt x="104775" y="695325"/>
                </a:cubicBezTo>
                <a:cubicBezTo>
                  <a:pt x="99969" y="752998"/>
                  <a:pt x="85725" y="914386"/>
                  <a:pt x="85725" y="962025"/>
                </a:cubicBezTo>
                <a:cubicBezTo>
                  <a:pt x="85725" y="984476"/>
                  <a:pt x="83197" y="1009759"/>
                  <a:pt x="95250" y="1028700"/>
                </a:cubicBezTo>
                <a:cubicBezTo>
                  <a:pt x="107542" y="1048016"/>
                  <a:pt x="152400" y="1066800"/>
                  <a:pt x="152400" y="1066800"/>
                </a:cubicBezTo>
                <a:cubicBezTo>
                  <a:pt x="149225" y="1165225"/>
                  <a:pt x="148658" y="1263769"/>
                  <a:pt x="142875" y="1362075"/>
                </a:cubicBezTo>
                <a:cubicBezTo>
                  <a:pt x="136758" y="1466063"/>
                  <a:pt x="113396" y="1270928"/>
                  <a:pt x="142875" y="1447800"/>
                </a:cubicBezTo>
                <a:cubicBezTo>
                  <a:pt x="120227" y="1515744"/>
                  <a:pt x="152341" y="1433601"/>
                  <a:pt x="104775" y="1504950"/>
                </a:cubicBezTo>
                <a:cubicBezTo>
                  <a:pt x="96407" y="1517502"/>
                  <a:pt x="87099" y="1574280"/>
                  <a:pt x="85725" y="1581150"/>
                </a:cubicBezTo>
                <a:lnTo>
                  <a:pt x="104775" y="1638300"/>
                </a:lnTo>
                <a:cubicBezTo>
                  <a:pt x="112015" y="1660020"/>
                  <a:pt x="142875" y="1695450"/>
                  <a:pt x="142875" y="1695450"/>
                </a:cubicBezTo>
                <a:cubicBezTo>
                  <a:pt x="139592" y="1721717"/>
                  <a:pt x="138508" y="1770859"/>
                  <a:pt x="123825" y="1800225"/>
                </a:cubicBezTo>
                <a:cubicBezTo>
                  <a:pt x="118705" y="1810464"/>
                  <a:pt x="111125" y="1819275"/>
                  <a:pt x="104775" y="1828800"/>
                </a:cubicBezTo>
                <a:cubicBezTo>
                  <a:pt x="101600" y="1876425"/>
                  <a:pt x="100521" y="1924236"/>
                  <a:pt x="95250" y="1971675"/>
                </a:cubicBezTo>
                <a:cubicBezTo>
                  <a:pt x="94141" y="1981654"/>
                  <a:pt x="91997" y="1992410"/>
                  <a:pt x="85725" y="2000250"/>
                </a:cubicBezTo>
                <a:cubicBezTo>
                  <a:pt x="78574" y="2009189"/>
                  <a:pt x="66675" y="2012950"/>
                  <a:pt x="57150" y="2019300"/>
                </a:cubicBezTo>
                <a:cubicBezTo>
                  <a:pt x="60325" y="2041525"/>
                  <a:pt x="60224" y="2064471"/>
                  <a:pt x="66675" y="2085975"/>
                </a:cubicBezTo>
                <a:cubicBezTo>
                  <a:pt x="69964" y="2096940"/>
                  <a:pt x="81216" y="2104028"/>
                  <a:pt x="85725" y="2114550"/>
                </a:cubicBezTo>
                <a:cubicBezTo>
                  <a:pt x="90882" y="2126582"/>
                  <a:pt x="91654" y="2140063"/>
                  <a:pt x="95250" y="2152650"/>
                </a:cubicBezTo>
                <a:cubicBezTo>
                  <a:pt x="98008" y="2162304"/>
                  <a:pt x="101600" y="2171700"/>
                  <a:pt x="104775" y="2181225"/>
                </a:cubicBezTo>
                <a:cubicBezTo>
                  <a:pt x="107950" y="2228850"/>
                  <a:pt x="103368" y="2277638"/>
                  <a:pt x="114300" y="2324100"/>
                </a:cubicBezTo>
                <a:cubicBezTo>
                  <a:pt x="116922" y="2335243"/>
                  <a:pt x="135724" y="2334211"/>
                  <a:pt x="142875" y="2343150"/>
                </a:cubicBezTo>
                <a:cubicBezTo>
                  <a:pt x="149147" y="2350990"/>
                  <a:pt x="149225" y="2362200"/>
                  <a:pt x="152400" y="2371725"/>
                </a:cubicBezTo>
                <a:cubicBezTo>
                  <a:pt x="149225" y="2384425"/>
                  <a:pt x="148729" y="2398116"/>
                  <a:pt x="142875" y="2409825"/>
                </a:cubicBezTo>
                <a:cubicBezTo>
                  <a:pt x="132636" y="2430303"/>
                  <a:pt x="104775" y="2466975"/>
                  <a:pt x="104775" y="2466975"/>
                </a:cubicBezTo>
                <a:cubicBezTo>
                  <a:pt x="107950" y="2549525"/>
                  <a:pt x="103012" y="2632789"/>
                  <a:pt x="114300" y="2714625"/>
                </a:cubicBezTo>
                <a:cubicBezTo>
                  <a:pt x="116141" y="2727969"/>
                  <a:pt x="138615" y="2730421"/>
                  <a:pt x="142875" y="2743200"/>
                </a:cubicBezTo>
                <a:cubicBezTo>
                  <a:pt x="146050" y="2752725"/>
                  <a:pt x="137840" y="2762795"/>
                  <a:pt x="133350" y="2771775"/>
                </a:cubicBezTo>
                <a:cubicBezTo>
                  <a:pt x="96421" y="2845633"/>
                  <a:pt x="128716" y="2757101"/>
                  <a:pt x="104775" y="2828925"/>
                </a:cubicBezTo>
                <a:cubicBezTo>
                  <a:pt x="107950" y="2851150"/>
                  <a:pt x="105962" y="2874755"/>
                  <a:pt x="114300" y="2895600"/>
                </a:cubicBezTo>
                <a:cubicBezTo>
                  <a:pt x="120967" y="2912268"/>
                  <a:pt x="157164" y="2933701"/>
                  <a:pt x="171450" y="2943225"/>
                </a:cubicBezTo>
                <a:cubicBezTo>
                  <a:pt x="200025" y="2940050"/>
                  <a:pt x="228815" y="2938427"/>
                  <a:pt x="257175" y="2933700"/>
                </a:cubicBezTo>
                <a:cubicBezTo>
                  <a:pt x="267079" y="2932049"/>
                  <a:pt x="275710" y="2924175"/>
                  <a:pt x="285750" y="2924175"/>
                </a:cubicBezTo>
                <a:cubicBezTo>
                  <a:pt x="305063" y="2924175"/>
                  <a:pt x="323850" y="2930525"/>
                  <a:pt x="342900" y="2933700"/>
                </a:cubicBezTo>
                <a:cubicBezTo>
                  <a:pt x="395288" y="2968625"/>
                  <a:pt x="350837" y="2933700"/>
                  <a:pt x="390525" y="2981325"/>
                </a:cubicBezTo>
                <a:cubicBezTo>
                  <a:pt x="399149" y="2991673"/>
                  <a:pt x="413076" y="2997852"/>
                  <a:pt x="419100" y="3009900"/>
                </a:cubicBezTo>
                <a:cubicBezTo>
                  <a:pt x="423360" y="3018419"/>
                  <a:pt x="419100" y="3028950"/>
                  <a:pt x="419100" y="3038475"/>
                </a:cubicBezTo>
                <a:lnTo>
                  <a:pt x="400050" y="3086100"/>
                </a:lnTo>
                <a:lnTo>
                  <a:pt x="180975" y="3067050"/>
                </a:lnTo>
                <a:lnTo>
                  <a:pt x="38100" y="2962275"/>
                </a:lnTo>
                <a:lnTo>
                  <a:pt x="0" y="2867025"/>
                </a:lnTo>
                <a:lnTo>
                  <a:pt x="0" y="238125"/>
                </a:lnTo>
                <a:lnTo>
                  <a:pt x="57150" y="85725"/>
                </a:lnTo>
                <a:lnTo>
                  <a:pt x="171450" y="19050"/>
                </a:lnTo>
                <a:lnTo>
                  <a:pt x="285750" y="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91675"/>
          </a:xfrm>
        </p:spPr>
        <p:txBody>
          <a:bodyPr/>
          <a:lstStyle/>
          <a:p>
            <a:r>
              <a:rPr lang="en-US" sz="2800" b="1" dirty="0" smtClean="0"/>
              <a:t>Why should we consider alternate drivers for ICF? Consider the energy at various stages in NIF</a:t>
            </a:r>
            <a:endParaRPr lang="en-US" sz="2800" b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1524" y="1285875"/>
            <a:ext cx="4105275" cy="4391025"/>
          </a:xfrm>
        </p:spPr>
        <p:txBody>
          <a:bodyPr/>
          <a:lstStyle/>
          <a:p>
            <a:r>
              <a:rPr lang="en-US" b="1" dirty="0" smtClean="0"/>
              <a:t>Initial stored energy </a:t>
            </a:r>
            <a:r>
              <a:rPr lang="en-US" b="1" dirty="0" smtClean="0">
                <a:solidFill>
                  <a:srgbClr val="FF0000"/>
                </a:solidFill>
              </a:rPr>
              <a:t>422 MJ</a:t>
            </a:r>
          </a:p>
          <a:p>
            <a:r>
              <a:rPr lang="en-US" b="1" dirty="0" smtClean="0"/>
              <a:t>192 frequency-tripled laser beams </a:t>
            </a:r>
            <a:r>
              <a:rPr lang="en-US" b="1" dirty="0" smtClean="0">
                <a:solidFill>
                  <a:srgbClr val="FF0000"/>
                </a:solidFill>
              </a:rPr>
              <a:t>1.9 MJ</a:t>
            </a:r>
          </a:p>
          <a:p>
            <a:r>
              <a:rPr lang="en-US" b="1" dirty="0" smtClean="0"/>
              <a:t>Hohlraum radiates soft        x-rays </a:t>
            </a:r>
            <a:r>
              <a:rPr lang="en-US" b="1" dirty="0" smtClean="0">
                <a:solidFill>
                  <a:srgbClr val="FF0000"/>
                </a:solidFill>
              </a:rPr>
              <a:t>1.6 MJ</a:t>
            </a:r>
          </a:p>
          <a:p>
            <a:r>
              <a:rPr lang="en-US" b="1" dirty="0" smtClean="0"/>
              <a:t>Capsule absorbs </a:t>
            </a:r>
            <a:r>
              <a:rPr lang="en-US" b="1" dirty="0" smtClean="0">
                <a:solidFill>
                  <a:srgbClr val="FF0000"/>
                </a:solidFill>
              </a:rPr>
              <a:t>150 kJ</a:t>
            </a:r>
          </a:p>
          <a:p>
            <a:r>
              <a:rPr lang="en-US" b="1" dirty="0" smtClean="0"/>
              <a:t>Fuel absorbs </a:t>
            </a:r>
            <a:r>
              <a:rPr lang="en-US" b="1" dirty="0" smtClean="0">
                <a:solidFill>
                  <a:srgbClr val="FF0000"/>
                </a:solidFill>
              </a:rPr>
              <a:t>10 kJ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0.002% efficient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8273" y="2228850"/>
            <a:ext cx="1609725" cy="306705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0710" y="1695450"/>
            <a:ext cx="704850" cy="4325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890710" y="3429000"/>
            <a:ext cx="704850" cy="666750"/>
          </a:xfrm>
          <a:prstGeom prst="ellipse">
            <a:avLst/>
          </a:prstGeom>
          <a:solidFill>
            <a:srgbClr val="00B0F0"/>
          </a:solidFill>
          <a:ln w="111125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gonal Stripe 9"/>
          <p:cNvSpPr/>
          <p:nvPr/>
        </p:nvSpPr>
        <p:spPr>
          <a:xfrm>
            <a:off x="1438274" y="1134550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5400000">
            <a:off x="800903" y="1515282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10800000">
            <a:off x="1238244" y="3762375"/>
            <a:ext cx="1809752" cy="2627825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16200000">
            <a:off x="1057542" y="4143107"/>
            <a:ext cx="2627825" cy="1866361"/>
          </a:xfrm>
          <a:prstGeom prst="diagStripe">
            <a:avLst>
              <a:gd name="adj" fmla="val 895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1438273" y="1134550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Diagonal Stripe 16"/>
          <p:cNvSpPr/>
          <p:nvPr/>
        </p:nvSpPr>
        <p:spPr>
          <a:xfrm rot="5400000">
            <a:off x="857785" y="733967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10800000">
            <a:off x="457200" y="4600575"/>
            <a:ext cx="2590801" cy="1789625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6200000">
            <a:off x="1838858" y="4199990"/>
            <a:ext cx="1789626" cy="2590796"/>
          </a:xfrm>
          <a:prstGeom prst="diagStripe">
            <a:avLst>
              <a:gd name="adj" fmla="val 89545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2100000">
            <a:off x="1790503" y="431006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 rot="7800000">
            <a:off x="1825851" y="361120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rot="5400000">
            <a:off x="1952318" y="241927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9000000">
            <a:off x="1758525" y="23549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4500000">
            <a:off x="1871175" y="2886956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3000000">
            <a:off x="1818708" y="2446698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 rot="9600000">
            <a:off x="1707503" y="3556473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 rot="4800000">
            <a:off x="1951880" y="4187554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-600000">
            <a:off x="2672054" y="431050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rot="-2400000">
            <a:off x="2672054" y="420480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9800000">
            <a:off x="2690731" y="2462212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-3600000">
            <a:off x="2521719" y="2813570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rot="-9000000">
            <a:off x="2702722" y="25454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 rot="16200000">
            <a:off x="2441472" y="2040669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 rot="12600000">
            <a:off x="2728692" y="424485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1500000">
            <a:off x="1606350" y="3623897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-7200000">
            <a:off x="2602687" y="3657895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 rot="-4800000">
            <a:off x="2508493" y="3813081"/>
            <a:ext cx="85884" cy="923925"/>
          </a:xfrm>
          <a:custGeom>
            <a:avLst/>
            <a:gdLst>
              <a:gd name="connsiteX0" fmla="*/ 0 w 171767"/>
              <a:gd name="connsiteY0" fmla="*/ 0 h 1847850"/>
              <a:gd name="connsiteX1" fmla="*/ 47625 w 171767"/>
              <a:gd name="connsiteY1" fmla="*/ 28575 h 1847850"/>
              <a:gd name="connsiteX2" fmla="*/ 104775 w 171767"/>
              <a:gd name="connsiteY2" fmla="*/ 66675 h 1847850"/>
              <a:gd name="connsiteX3" fmla="*/ 142875 w 171767"/>
              <a:gd name="connsiteY3" fmla="*/ 123825 h 1847850"/>
              <a:gd name="connsiteX4" fmla="*/ 133350 w 171767"/>
              <a:gd name="connsiteY4" fmla="*/ 190500 h 1847850"/>
              <a:gd name="connsiteX5" fmla="*/ 76200 w 171767"/>
              <a:gd name="connsiteY5" fmla="*/ 257175 h 1847850"/>
              <a:gd name="connsiteX6" fmla="*/ 47625 w 171767"/>
              <a:gd name="connsiteY6" fmla="*/ 314325 h 1847850"/>
              <a:gd name="connsiteX7" fmla="*/ 57150 w 171767"/>
              <a:gd name="connsiteY7" fmla="*/ 390525 h 1847850"/>
              <a:gd name="connsiteX8" fmla="*/ 104775 w 171767"/>
              <a:gd name="connsiteY8" fmla="*/ 447675 h 1847850"/>
              <a:gd name="connsiteX9" fmla="*/ 123825 w 171767"/>
              <a:gd name="connsiteY9" fmla="*/ 504825 h 1847850"/>
              <a:gd name="connsiteX10" fmla="*/ 114300 w 171767"/>
              <a:gd name="connsiteY10" fmla="*/ 552450 h 1847850"/>
              <a:gd name="connsiteX11" fmla="*/ 95250 w 171767"/>
              <a:gd name="connsiteY11" fmla="*/ 609600 h 1847850"/>
              <a:gd name="connsiteX12" fmla="*/ 85725 w 171767"/>
              <a:gd name="connsiteY12" fmla="*/ 638175 h 1847850"/>
              <a:gd name="connsiteX13" fmla="*/ 66675 w 171767"/>
              <a:gd name="connsiteY13" fmla="*/ 695325 h 1847850"/>
              <a:gd name="connsiteX14" fmla="*/ 57150 w 171767"/>
              <a:gd name="connsiteY14" fmla="*/ 723900 h 1847850"/>
              <a:gd name="connsiteX15" fmla="*/ 85725 w 171767"/>
              <a:gd name="connsiteY15" fmla="*/ 828675 h 1847850"/>
              <a:gd name="connsiteX16" fmla="*/ 114300 w 171767"/>
              <a:gd name="connsiteY16" fmla="*/ 847725 h 1847850"/>
              <a:gd name="connsiteX17" fmla="*/ 133350 w 171767"/>
              <a:gd name="connsiteY17" fmla="*/ 876300 h 1847850"/>
              <a:gd name="connsiteX18" fmla="*/ 104775 w 171767"/>
              <a:gd name="connsiteY18" fmla="*/ 1028700 h 1847850"/>
              <a:gd name="connsiteX19" fmla="*/ 85725 w 171767"/>
              <a:gd name="connsiteY19" fmla="*/ 1057275 h 1847850"/>
              <a:gd name="connsiteX20" fmla="*/ 57150 w 171767"/>
              <a:gd name="connsiteY20" fmla="*/ 1114425 h 1847850"/>
              <a:gd name="connsiteX21" fmla="*/ 66675 w 171767"/>
              <a:gd name="connsiteY21" fmla="*/ 1200150 h 1847850"/>
              <a:gd name="connsiteX22" fmla="*/ 114300 w 171767"/>
              <a:gd name="connsiteY22" fmla="*/ 1257300 h 1847850"/>
              <a:gd name="connsiteX23" fmla="*/ 123825 w 171767"/>
              <a:gd name="connsiteY23" fmla="*/ 1362075 h 1847850"/>
              <a:gd name="connsiteX24" fmla="*/ 85725 w 171767"/>
              <a:gd name="connsiteY24" fmla="*/ 1419225 h 1847850"/>
              <a:gd name="connsiteX25" fmla="*/ 66675 w 171767"/>
              <a:gd name="connsiteY25" fmla="*/ 1476375 h 1847850"/>
              <a:gd name="connsiteX26" fmla="*/ 57150 w 171767"/>
              <a:gd name="connsiteY26" fmla="*/ 1504950 h 1847850"/>
              <a:gd name="connsiteX27" fmla="*/ 66675 w 171767"/>
              <a:gd name="connsiteY27" fmla="*/ 1619250 h 1847850"/>
              <a:gd name="connsiteX28" fmla="*/ 104775 w 171767"/>
              <a:gd name="connsiteY28" fmla="*/ 1676400 h 1847850"/>
              <a:gd name="connsiteX29" fmla="*/ 142875 w 171767"/>
              <a:gd name="connsiteY29" fmla="*/ 1733550 h 1847850"/>
              <a:gd name="connsiteX30" fmla="*/ 161925 w 171767"/>
              <a:gd name="connsiteY30" fmla="*/ 1790700 h 1847850"/>
              <a:gd name="connsiteX31" fmla="*/ 171450 w 171767"/>
              <a:gd name="connsiteY31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1767" h="1847850">
                <a:moveTo>
                  <a:pt x="0" y="0"/>
                </a:moveTo>
                <a:cubicBezTo>
                  <a:pt x="15875" y="9525"/>
                  <a:pt x="32006" y="18636"/>
                  <a:pt x="47625" y="28575"/>
                </a:cubicBezTo>
                <a:cubicBezTo>
                  <a:pt x="66941" y="40867"/>
                  <a:pt x="104775" y="66675"/>
                  <a:pt x="104775" y="66675"/>
                </a:cubicBezTo>
                <a:lnTo>
                  <a:pt x="142875" y="123825"/>
                </a:lnTo>
                <a:cubicBezTo>
                  <a:pt x="155328" y="142505"/>
                  <a:pt x="141022" y="169401"/>
                  <a:pt x="133350" y="190500"/>
                </a:cubicBezTo>
                <a:cubicBezTo>
                  <a:pt x="124144" y="215815"/>
                  <a:pt x="92707" y="237367"/>
                  <a:pt x="76200" y="257175"/>
                </a:cubicBezTo>
                <a:cubicBezTo>
                  <a:pt x="55684" y="281794"/>
                  <a:pt x="57171" y="285686"/>
                  <a:pt x="47625" y="314325"/>
                </a:cubicBezTo>
                <a:cubicBezTo>
                  <a:pt x="50800" y="339725"/>
                  <a:pt x="50415" y="365829"/>
                  <a:pt x="57150" y="390525"/>
                </a:cubicBezTo>
                <a:cubicBezTo>
                  <a:pt x="62123" y="408759"/>
                  <a:pt x="93462" y="436362"/>
                  <a:pt x="104775" y="447675"/>
                </a:cubicBezTo>
                <a:lnTo>
                  <a:pt x="123825" y="504825"/>
                </a:lnTo>
                <a:cubicBezTo>
                  <a:pt x="128945" y="520184"/>
                  <a:pt x="118560" y="536831"/>
                  <a:pt x="114300" y="552450"/>
                </a:cubicBezTo>
                <a:cubicBezTo>
                  <a:pt x="109016" y="571823"/>
                  <a:pt x="101600" y="590550"/>
                  <a:pt x="95250" y="609600"/>
                </a:cubicBezTo>
                <a:lnTo>
                  <a:pt x="85725" y="638175"/>
                </a:lnTo>
                <a:lnTo>
                  <a:pt x="66675" y="695325"/>
                </a:lnTo>
                <a:lnTo>
                  <a:pt x="57150" y="723900"/>
                </a:lnTo>
                <a:cubicBezTo>
                  <a:pt x="62784" y="768975"/>
                  <a:pt x="54851" y="797801"/>
                  <a:pt x="85725" y="828675"/>
                </a:cubicBezTo>
                <a:cubicBezTo>
                  <a:pt x="93820" y="836770"/>
                  <a:pt x="104775" y="841375"/>
                  <a:pt x="114300" y="847725"/>
                </a:cubicBezTo>
                <a:cubicBezTo>
                  <a:pt x="120650" y="857250"/>
                  <a:pt x="132472" y="864886"/>
                  <a:pt x="133350" y="876300"/>
                </a:cubicBezTo>
                <a:cubicBezTo>
                  <a:pt x="135315" y="901842"/>
                  <a:pt x="125427" y="997722"/>
                  <a:pt x="104775" y="1028700"/>
                </a:cubicBezTo>
                <a:cubicBezTo>
                  <a:pt x="98425" y="1038225"/>
                  <a:pt x="90845" y="1047036"/>
                  <a:pt x="85725" y="1057275"/>
                </a:cubicBezTo>
                <a:cubicBezTo>
                  <a:pt x="46290" y="1136145"/>
                  <a:pt x="111745" y="1032533"/>
                  <a:pt x="57150" y="1114425"/>
                </a:cubicBezTo>
                <a:cubicBezTo>
                  <a:pt x="60325" y="1143000"/>
                  <a:pt x="59702" y="1172258"/>
                  <a:pt x="66675" y="1200150"/>
                </a:cubicBezTo>
                <a:cubicBezTo>
                  <a:pt x="71095" y="1217831"/>
                  <a:pt x="103637" y="1246637"/>
                  <a:pt x="114300" y="1257300"/>
                </a:cubicBezTo>
                <a:cubicBezTo>
                  <a:pt x="129478" y="1302833"/>
                  <a:pt x="144537" y="1316508"/>
                  <a:pt x="123825" y="1362075"/>
                </a:cubicBezTo>
                <a:cubicBezTo>
                  <a:pt x="114351" y="1382918"/>
                  <a:pt x="92965" y="1397505"/>
                  <a:pt x="85725" y="1419225"/>
                </a:cubicBezTo>
                <a:lnTo>
                  <a:pt x="66675" y="1476375"/>
                </a:lnTo>
                <a:lnTo>
                  <a:pt x="57150" y="1504950"/>
                </a:lnTo>
                <a:cubicBezTo>
                  <a:pt x="60325" y="1543050"/>
                  <a:pt x="56442" y="1582413"/>
                  <a:pt x="66675" y="1619250"/>
                </a:cubicBezTo>
                <a:cubicBezTo>
                  <a:pt x="72803" y="1641310"/>
                  <a:pt x="92075" y="1657350"/>
                  <a:pt x="104775" y="1676400"/>
                </a:cubicBezTo>
                <a:lnTo>
                  <a:pt x="142875" y="1733550"/>
                </a:lnTo>
                <a:cubicBezTo>
                  <a:pt x="154014" y="1750258"/>
                  <a:pt x="155575" y="1771650"/>
                  <a:pt x="161925" y="1790700"/>
                </a:cubicBezTo>
                <a:cubicBezTo>
                  <a:pt x="174462" y="1828311"/>
                  <a:pt x="171450" y="1809235"/>
                  <a:pt x="171450" y="1847850"/>
                </a:cubicBezTo>
              </a:path>
            </a:pathLst>
          </a:custGeom>
          <a:noFill/>
          <a:ln w="28575"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172888" y="3688353"/>
            <a:ext cx="140494" cy="148043"/>
          </a:xfrm>
          <a:prstGeom prst="ellipse">
            <a:avLst/>
          </a:prstGeom>
          <a:solidFill>
            <a:srgbClr val="D308E8"/>
          </a:solidFill>
          <a:ln w="3492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2516" y="4911698"/>
            <a:ext cx="433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Note that DPSS lasers are more efficient</a:t>
            </a:r>
          </a:p>
          <a:p>
            <a:pPr algn="ctr"/>
            <a:r>
              <a:rPr lang="en-US" dirty="0" smtClean="0"/>
              <a:t>Order of 10% as opposed to 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High Temperature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- Constituents need to move quickly enough (thermal motion) to react.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High Pressure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-</a:t>
            </a:r>
            <a:r>
              <a:rPr lang="en-US" dirty="0" smtClean="0">
                <a:sym typeface="Wingdings" panose="05000000000000000000" pitchFamily="2" charset="2"/>
              </a:rPr>
              <a:t> Constituents need to be close enough to each other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 ~ 25 </a:t>
            </a:r>
            <a:r>
              <a:rPr lang="en-US" dirty="0" err="1" smtClean="0">
                <a:sym typeface="Wingdings" panose="05000000000000000000" pitchFamily="2" charset="2"/>
              </a:rPr>
              <a:t>keV</a:t>
            </a:r>
            <a:r>
              <a:rPr lang="en-US" dirty="0" smtClean="0">
                <a:sym typeface="Wingdings" panose="05000000000000000000" pitchFamily="2" charset="2"/>
              </a:rPr>
              <a:t>  approx. 11,000 K/eV  This is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300 million K </a:t>
            </a:r>
            <a:r>
              <a:rPr lang="en-US" b="1" dirty="0" smtClean="0">
                <a:sym typeface="Wingdings" panose="05000000000000000000" pitchFamily="2" charset="2"/>
              </a:rPr>
              <a:t>!</a:t>
            </a:r>
          </a:p>
          <a:p>
            <a:endParaRPr lang="en-US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Sun’s core temperature is approx.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27 million K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b="1" dirty="0" smtClean="0"/>
              <a:t>Tunneling through Coulomb barrier (gravity confines fusion fuel particles for long enough that they can tunnel).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0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Lawson Criterion: What is ignition?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loss due to radiation and diffusion of particles is balanced by the heat of the products of the fusion reaction</a:t>
            </a:r>
          </a:p>
          <a:p>
            <a:pPr lvl="1"/>
            <a:r>
              <a:rPr lang="en-US" dirty="0" smtClean="0"/>
              <a:t>Neutrons and alpha particles in DT fusion</a:t>
            </a:r>
          </a:p>
          <a:p>
            <a:endParaRPr lang="en-US" dirty="0" smtClean="0"/>
          </a:p>
          <a:p>
            <a:r>
              <a:rPr lang="en-US" dirty="0" smtClean="0"/>
              <a:t>Ignition is crucial for fusion reactors to “break even” where energy put into the plasma is less than the energy born from the plasma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energy gain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feasible reactor!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Lawson Criterion : </a:t>
            </a:r>
            <a:r>
              <a:rPr lang="en-US" sz="3200" dirty="0" err="1" smtClean="0"/>
              <a:t>nt</a:t>
            </a:r>
            <a:r>
              <a:rPr lang="en-US" sz="3200" dirty="0" smtClean="0"/>
              <a:t> &gt; 1.5e20 s/m^3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 is the number density of constituents (# of nuclei per m^3)</a:t>
            </a:r>
          </a:p>
          <a:p>
            <a:endParaRPr lang="en-US" dirty="0"/>
          </a:p>
          <a:p>
            <a:r>
              <a:rPr lang="en-US" dirty="0" smtClean="0"/>
              <a:t>t is the confinement time</a:t>
            </a:r>
          </a:p>
          <a:p>
            <a:endParaRPr lang="en-US" dirty="0"/>
          </a:p>
          <a:p>
            <a:r>
              <a:rPr lang="en-US" dirty="0" smtClean="0"/>
              <a:t>Magnetic Fusion – small n, large t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1e19 m^-3  (air is 1e25 m^-3)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seconds/minutes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Inertial Fusion – large n, small t</a:t>
            </a:r>
          </a:p>
          <a:p>
            <a:pPr lvl="1"/>
            <a:r>
              <a:rPr lang="en-US" dirty="0" smtClean="0"/>
              <a:t>1e30 m^-3 (lead is 3e28 m^-3) </a:t>
            </a:r>
            <a:r>
              <a:rPr lang="en-US" dirty="0" smtClean="0">
                <a:sym typeface="Wingdings" panose="05000000000000000000" pitchFamily="2" charset="2"/>
              </a:rPr>
              <a:t> 20-100 times more dense than lead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nanoseconds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2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Magnetic Fusion – A Brief Summary</a:t>
            </a:r>
            <a:endParaRPr lang="en-US" sz="28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Magnetic fields are employed to contain plasma (a fluid composed of charged particles).</a:t>
            </a:r>
          </a:p>
          <a:p>
            <a:endParaRPr lang="en-US" dirty="0"/>
          </a:p>
          <a:p>
            <a:r>
              <a:rPr lang="en-US" dirty="0" smtClean="0"/>
              <a:t>Heat is provided by injection of beams (this is complicated) and self heating </a:t>
            </a:r>
            <a:r>
              <a:rPr lang="en-US" dirty="0" smtClean="0">
                <a:sym typeface="Wingdings" panose="05000000000000000000" pitchFamily="2" charset="2"/>
              </a:rPr>
              <a:t> energy produced by </a:t>
            </a:r>
            <a:r>
              <a:rPr lang="en-US" u="sng" dirty="0" smtClean="0">
                <a:sym typeface="Wingdings" panose="05000000000000000000" pitchFamily="2" charset="2"/>
              </a:rPr>
              <a:t>fusion</a:t>
            </a:r>
            <a:r>
              <a:rPr lang="en-US" dirty="0" smtClean="0">
                <a:sym typeface="Wingdings" panose="05000000000000000000" pitchFamily="2" charset="2"/>
              </a:rPr>
              <a:t> and </a:t>
            </a:r>
            <a:r>
              <a:rPr lang="en-US" u="sng" dirty="0" err="1" smtClean="0">
                <a:sym typeface="Wingdings" panose="05000000000000000000" pitchFamily="2" charset="2"/>
              </a:rPr>
              <a:t>Ohmic</a:t>
            </a:r>
            <a:r>
              <a:rPr lang="en-US" u="sng" dirty="0" smtClean="0">
                <a:sym typeface="Wingdings" panose="05000000000000000000" pitchFamily="2" charset="2"/>
              </a:rPr>
              <a:t> heating</a:t>
            </a:r>
            <a:r>
              <a:rPr lang="en-US" dirty="0" smtClean="0">
                <a:sym typeface="Wingdings" panose="05000000000000000000" pitchFamily="2" charset="2"/>
              </a:rPr>
              <a:t> due to electrons flowing in plasma.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79" y="1600200"/>
            <a:ext cx="3375641" cy="2185988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22725"/>
            <a:ext cx="4038600" cy="2019300"/>
          </a:xfrm>
        </p:spPr>
      </p:pic>
    </p:spTree>
    <p:extLst>
      <p:ext uri="{BB962C8B-B14F-4D97-AF65-F5344CB8AC3E}">
        <p14:creationId xmlns:p14="http://schemas.microsoft.com/office/powerpoint/2010/main" val="228517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/>
              <a:t>Magnetic Fusion - continued</a:t>
            </a:r>
            <a:endParaRPr lang="en-US" sz="28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Steady State Operation</a:t>
            </a:r>
          </a:p>
          <a:p>
            <a:pPr lvl="1"/>
            <a:r>
              <a:rPr lang="en-US" dirty="0" smtClean="0"/>
              <a:t>Similar to fission reactors in this sense</a:t>
            </a:r>
          </a:p>
          <a:p>
            <a:r>
              <a:rPr lang="en-US" dirty="0" smtClean="0"/>
              <a:t>Use of Superconducting Magnets</a:t>
            </a:r>
          </a:p>
          <a:p>
            <a:endParaRPr lang="en-US" dirty="0"/>
          </a:p>
          <a:p>
            <a:r>
              <a:rPr lang="en-US" dirty="0" smtClean="0"/>
              <a:t>No radioactive waste... </a:t>
            </a:r>
          </a:p>
          <a:p>
            <a:pPr lvl="1"/>
            <a:r>
              <a:rPr lang="en-US" dirty="0" smtClean="0"/>
              <a:t>High neutron flux activates surrounding materials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66" y="1600200"/>
            <a:ext cx="1739868" cy="21859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18" y="3938588"/>
            <a:ext cx="2660564" cy="2187575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/>
              <a:t>ITER – International Thermonuclear Experimental Reactor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37276"/>
            <a:ext cx="5035550" cy="520340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7 entities contributing (EU, US, China, Russia, Japan,  South Korea, India)</a:t>
            </a:r>
          </a:p>
          <a:p>
            <a:endParaRPr lang="en-US" dirty="0"/>
          </a:p>
          <a:p>
            <a:r>
              <a:rPr lang="en-US" dirty="0" smtClean="0"/>
              <a:t>Cost: $16 billion </a:t>
            </a:r>
            <a:r>
              <a:rPr lang="en-US" dirty="0" smtClean="0">
                <a:sym typeface="Wingdings" panose="05000000000000000000" pitchFamily="2" charset="2"/>
              </a:rPr>
              <a:t> still growing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~12 meters tall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~ 5000 </a:t>
            </a:r>
            <a:r>
              <a:rPr lang="en-US" dirty="0" err="1" smtClean="0">
                <a:sym typeface="Wingdings" panose="05000000000000000000" pitchFamily="2" charset="2"/>
              </a:rPr>
              <a:t>mt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Superconducting niobium-tin and niobium-titanium  41 GJ of stored energy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ndia_CorpPresentation_Template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12381</TotalTime>
  <Words>1869</Words>
  <Application>Microsoft Macintosh PowerPoint</Application>
  <PresentationFormat>On-screen Show (4:3)</PresentationFormat>
  <Paragraphs>291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Sandia_CorpPresentation_Template</vt:lpstr>
      <vt:lpstr>1_Sandia_CorpPresentation_Template</vt:lpstr>
      <vt:lpstr>MagLIF - Magnetic Fusion, Inertial Fusion and the Middle Ground</vt:lpstr>
      <vt:lpstr>Fission vs. Fusion</vt:lpstr>
      <vt:lpstr>What is fusion?</vt:lpstr>
      <vt:lpstr>What do you need?</vt:lpstr>
      <vt:lpstr>Lawson Criterion: What is ignition?</vt:lpstr>
      <vt:lpstr>Lawson Criterion : nt &gt; 1.5e20 s/m^3</vt:lpstr>
      <vt:lpstr>Magnetic Fusion – A Brief Summary</vt:lpstr>
      <vt:lpstr>Magnetic Fusion - continued</vt:lpstr>
      <vt:lpstr>ITER – International Thermonuclear Experimental Reactor</vt:lpstr>
      <vt:lpstr>Inertial Confinement Fusion – Concept Basics</vt:lpstr>
      <vt:lpstr>In indirect-drive inertial confinement fusion, fuel        is heated and compressed in order to produce fusion</vt:lpstr>
      <vt:lpstr>In indirect-drive inertial confinement fusion, fuel        is heated and compressed in order to produce fusion</vt:lpstr>
      <vt:lpstr>In indirect-drive inertial confinement fusion, fuel        is heated and compressed in order to produce fusion</vt:lpstr>
      <vt:lpstr>In indirect-drive inertial confinement fusion, fuel        is heated and compressed in order to produce fusion</vt:lpstr>
      <vt:lpstr>In indirect-drive inertial confinement fusion, fuel        is heated and compressed in order to produce fusion</vt:lpstr>
      <vt:lpstr>Pulsed-power systems are energy efficient.</vt:lpstr>
      <vt:lpstr>We conduct these experiments on the Z machine,  the world’s largest pulsed power system</vt:lpstr>
      <vt:lpstr>Z works by compressing electromagnetic energy in time and space</vt:lpstr>
      <vt:lpstr>Prior to the integrated experiments, a series of focused experiments were conducted to test all         of the critical components of MagLIF</vt:lpstr>
      <vt:lpstr>Experiments utilize D2 gas fill at approximately 0.7 mg/cc (60 PSI)</vt:lpstr>
      <vt:lpstr>We developed the capability to apply uniform, pulsed magnetic fields to cm-scale targets</vt:lpstr>
      <vt:lpstr>MagLIF has three stages: Stage 1 is Magnetization</vt:lpstr>
      <vt:lpstr>MagLIF has three stages: Stage 2 is Laser heating</vt:lpstr>
      <vt:lpstr>MagLIF has three stages: Stage 3 is Compression</vt:lpstr>
      <vt:lpstr>PowerPoint Presentation</vt:lpstr>
      <vt:lpstr>Questions?</vt:lpstr>
      <vt:lpstr>Back-up slides</vt:lpstr>
      <vt:lpstr>The Z Beamlet laser was diverted from the  backlighter diagnostic to heat the fuel in MagLIF</vt:lpstr>
      <vt:lpstr>The transition from wire arrays to MagLIF targets  was a nontrivial task</vt:lpstr>
      <vt:lpstr>Experiments were conducted at                B = 10 T, I = 19 MA, and Laser = 2.5 kJ</vt:lpstr>
      <vt:lpstr>Thermonuclear DD yields in excess of 1012 were observed in experiments with laser and B-field</vt:lpstr>
      <vt:lpstr>Over 5 years we transitioned from wire arrays to solid liners and added both an axial magnetic field capability and a laser heating capability</vt:lpstr>
      <vt:lpstr>Magnetic flux compression demonstrated  through secondary neutron yield and spectra</vt:lpstr>
      <vt:lpstr>Magnetic flux compression demonstrated  through secondary neutron yield and spectra</vt:lpstr>
      <vt:lpstr>An alternative ICF concept utilizing magnetically driven implosions is being developed at Sandia</vt:lpstr>
      <vt:lpstr>Why should we consider alternate drivers for ICF? Consider the energy at various stages in NIF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Demonstration of thermonuclear conditions in Magnetized Liner Inertial Fusion experiments</dc:title>
  <dc:creator>Shipley, Gabriel A.</dc:creator>
  <cp:lastModifiedBy>James Thomas</cp:lastModifiedBy>
  <cp:revision>26</cp:revision>
  <dcterms:created xsi:type="dcterms:W3CDTF">2015-04-21T23:54:50Z</dcterms:created>
  <dcterms:modified xsi:type="dcterms:W3CDTF">2016-04-28T16:43:20Z</dcterms:modified>
</cp:coreProperties>
</file>